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0" r:id="rId1"/>
  </p:sldMasterIdLst>
  <p:notesMasterIdLst>
    <p:notesMasterId r:id="rId13"/>
  </p:notesMasterIdLst>
  <p:handoutMasterIdLst>
    <p:handoutMasterId r:id="rId14"/>
  </p:handoutMasterIdLst>
  <p:sldIdLst>
    <p:sldId id="256" r:id="rId2"/>
    <p:sldId id="257" r:id="rId3"/>
    <p:sldId id="258" r:id="rId4"/>
    <p:sldId id="268" r:id="rId5"/>
    <p:sldId id="269" r:id="rId6"/>
    <p:sldId id="270" r:id="rId7"/>
    <p:sldId id="271" r:id="rId8"/>
    <p:sldId id="265" r:id="rId9"/>
    <p:sldId id="266" r:id="rId10"/>
    <p:sldId id="267" r:id="rId11"/>
    <p:sldId id="272" r:id="rId12"/>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7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1" d="100"/>
          <a:sy n="91" d="100"/>
        </p:scale>
        <p:origin x="786"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2A987C74-9B87-48EA-87DB-3B4D90FDA6FB}" type="datetimeFigureOut">
              <a:rPr lang="en-US"/>
              <a:pPr/>
              <a:t>1/9/2019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2FE243B3-82BB-4A78-A2EC-1AD13E38281A}" type="slidenum">
              <a:rPr lang="en-US"/>
              <a:pPr/>
              <a:t>‹#›</a:t>
            </a:fld>
            <a:endParaRPr lang="en-US"/>
          </a:p>
        </p:txBody>
      </p:sp>
    </p:spTree>
    <p:extLst>
      <p:ext uri="{BB962C8B-B14F-4D97-AF65-F5344CB8AC3E}">
        <p14:creationId xmlns:p14="http://schemas.microsoft.com/office/powerpoint/2010/main" val="11401246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67C89A40-44CF-42AA-958E-E1A8E8771DA0}" type="datetimeFigureOut">
              <a:rPr lang="en-US"/>
              <a:pPr/>
              <a:t>1/9/2019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CEFA303-CB5F-46FD-B8A6-E8FADA7427A6}" type="slidenum">
              <a:rPr lang="en-US"/>
              <a:pPr/>
              <a:t>‹#›</a:t>
            </a:fld>
            <a:endParaRPr lang="en-US"/>
          </a:p>
        </p:txBody>
      </p:sp>
    </p:spTree>
    <p:extLst>
      <p:ext uri="{BB962C8B-B14F-4D97-AF65-F5344CB8AC3E}">
        <p14:creationId xmlns:p14="http://schemas.microsoft.com/office/powerpoint/2010/main" val="369993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2BA66D-5D11-4248-980D-23341100A154}" type="slidenum">
              <a:rPr lang="en-US" altLang="en-US" smtClean="0"/>
              <a:pPr/>
              <a:t>9</a:t>
            </a:fld>
            <a:endParaRPr lang="en-US" altLang="en-US" dirty="0"/>
          </a:p>
        </p:txBody>
      </p:sp>
    </p:spTree>
    <p:extLst>
      <p:ext uri="{BB962C8B-B14F-4D97-AF65-F5344CB8AC3E}">
        <p14:creationId xmlns:p14="http://schemas.microsoft.com/office/powerpoint/2010/main" val="2596126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2BA66D-5D11-4248-980D-23341100A154}" type="slidenum">
              <a:rPr lang="en-US" altLang="en-US" smtClean="0"/>
              <a:pPr/>
              <a:t>10</a:t>
            </a:fld>
            <a:endParaRPr lang="en-US" altLang="en-US" dirty="0"/>
          </a:p>
        </p:txBody>
      </p:sp>
    </p:spTree>
    <p:extLst>
      <p:ext uri="{BB962C8B-B14F-4D97-AF65-F5344CB8AC3E}">
        <p14:creationId xmlns:p14="http://schemas.microsoft.com/office/powerpoint/2010/main" val="477279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39956"/>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itle Placeholder 1"/>
          <p:cNvSpPr>
            <a:spLocks noGrp="1"/>
          </p:cNvSpPr>
          <p:nvPr>
            <p:ph type="title"/>
          </p:nvPr>
        </p:nvSpPr>
        <p:spPr>
          <a:xfrm>
            <a:off x="478853" y="304073"/>
            <a:ext cx="8229600" cy="857250"/>
          </a:xfrm>
          <a:prstGeom prst="rect">
            <a:avLst/>
          </a:prstGeo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fld id="{DBDF7AE9-8E12-43B1-A72D-46598C370B62}"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7CF90BB2-41B0-4945-B384-F2F41C3208E6}" type="slidenum">
              <a:rPr lang="en-US"/>
              <a:pPr/>
              <a:t>‹#›</a:t>
            </a:fld>
            <a:endParaRPr lang="en-US"/>
          </a:p>
        </p:txBody>
      </p:sp>
    </p:spTree>
    <p:extLst>
      <p:ext uri="{BB962C8B-B14F-4D97-AF65-F5344CB8AC3E}">
        <p14:creationId xmlns:p14="http://schemas.microsoft.com/office/powerpoint/2010/main" val="1174397048"/>
      </p:ext>
    </p:extLst>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2803D17-98E3-463B-B5A7-D9AB1E9D8CC7}"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FE2AC09F-B5EF-4866-86C5-7DCF1C9D4E55}" type="slidenum">
              <a:rPr lang="en-US"/>
              <a:pPr/>
              <a:t>‹#›</a:t>
            </a:fld>
            <a:endParaRPr lang="en-US"/>
          </a:p>
        </p:txBody>
      </p:sp>
    </p:spTree>
    <p:extLst>
      <p:ext uri="{BB962C8B-B14F-4D97-AF65-F5344CB8AC3E}">
        <p14:creationId xmlns:p14="http://schemas.microsoft.com/office/powerpoint/2010/main" val="4294604485"/>
      </p:ext>
    </p:extLst>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53FB6B-51D4-4F5F-ACED-6790E06E0F27}"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E3CC56FA-1C8F-436D-85AE-AD43775E57E0}" type="slidenum">
              <a:rPr lang="en-US"/>
              <a:pPr/>
              <a:t>‹#›</a:t>
            </a:fld>
            <a:endParaRPr lang="en-US"/>
          </a:p>
        </p:txBody>
      </p:sp>
    </p:spTree>
    <p:extLst>
      <p:ext uri="{BB962C8B-B14F-4D97-AF65-F5344CB8AC3E}">
        <p14:creationId xmlns:p14="http://schemas.microsoft.com/office/powerpoint/2010/main" val="3344313259"/>
      </p:ext>
    </p:extLst>
  </p:cSld>
  <p:clrMapOvr>
    <a:masterClrMapping/>
  </p:clrMapOvr>
  <p:transition advClick="0"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39956"/>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itle 1"/>
          <p:cNvSpPr>
            <a:spLocks noGrp="1"/>
          </p:cNvSpPr>
          <p:nvPr>
            <p:ph type="title"/>
          </p:nvPr>
        </p:nvSpPr>
        <p:spPr>
          <a:xfrm>
            <a:off x="478853" y="304076"/>
            <a:ext cx="8229600" cy="85725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fld id="{8326C27A-9B41-4F57-B6F0-2142E65769A6}"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01338646-C44E-4FE7-A8E0-48EBB5814CD0}" type="slidenum">
              <a:rPr lang="en-US"/>
              <a:pPr/>
              <a:t>‹#›</a:t>
            </a:fld>
            <a:endParaRPr lang="en-US"/>
          </a:p>
        </p:txBody>
      </p:sp>
    </p:spTree>
    <p:extLst>
      <p:ext uri="{BB962C8B-B14F-4D97-AF65-F5344CB8AC3E}">
        <p14:creationId xmlns:p14="http://schemas.microsoft.com/office/powerpoint/2010/main" val="4050946647"/>
      </p:ext>
    </p:extLst>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6BD8A0B8-D885-44B0-A504-25A003AF491B}"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8F09332E-FB7C-47B6-B10C-412EEFC35FA7}" type="slidenum">
              <a:rPr lang="en-US"/>
              <a:pPr/>
              <a:t>‹#›</a:t>
            </a:fld>
            <a:endParaRPr lang="en-US"/>
          </a:p>
        </p:txBody>
      </p:sp>
    </p:spTree>
    <p:extLst>
      <p:ext uri="{BB962C8B-B14F-4D97-AF65-F5344CB8AC3E}">
        <p14:creationId xmlns:p14="http://schemas.microsoft.com/office/powerpoint/2010/main" val="2902740105"/>
      </p:ext>
    </p:extLst>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7114" y="1125503"/>
            <a:ext cx="7772400" cy="1667859"/>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557114" y="646665"/>
            <a:ext cx="7772400" cy="478838"/>
          </a:xfrm>
        </p:spPr>
        <p:txBody>
          <a:bodyPr/>
          <a:lstStyle>
            <a:lvl1pPr marL="0" indent="0">
              <a:spcBef>
                <a:spcPts val="0"/>
              </a:spcBef>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08A7DD9-F375-4AEF-A760-4659450273BF}" type="datetime1">
              <a:rPr lang="en-US"/>
              <a:pPr/>
              <a:t>1/9/2019</a:t>
            </a:fld>
            <a:endParaRPr lang="en-US"/>
          </a:p>
        </p:txBody>
      </p:sp>
      <p:sp>
        <p:nvSpPr>
          <p:cNvPr id="5" name="Footer Placeholder 4"/>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6" name="Slide Number Placeholder 5"/>
          <p:cNvSpPr>
            <a:spLocks noGrp="1"/>
          </p:cNvSpPr>
          <p:nvPr>
            <p:ph type="sldNum" sz="quarter" idx="12"/>
          </p:nvPr>
        </p:nvSpPr>
        <p:spPr/>
        <p:txBody>
          <a:bodyPr/>
          <a:lstStyle>
            <a:lvl1pPr>
              <a:defRPr sz="900"/>
            </a:lvl1pPr>
          </a:lstStyle>
          <a:p>
            <a:fld id="{B781C2CE-2205-47A3-BA71-A0172B6C39C4}" type="slidenum">
              <a:rPr lang="en-US"/>
              <a:pPr/>
              <a:t>‹#›</a:t>
            </a:fld>
            <a:endParaRPr lang="en-US"/>
          </a:p>
        </p:txBody>
      </p:sp>
    </p:spTree>
    <p:extLst>
      <p:ext uri="{BB962C8B-B14F-4D97-AF65-F5344CB8AC3E}">
        <p14:creationId xmlns:p14="http://schemas.microsoft.com/office/powerpoint/2010/main" val="1075933000"/>
      </p:ext>
    </p:extLst>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84BE710-67C8-45D7-8B6E-74E2FD26A892}" type="datetime1">
              <a:rPr lang="en-US"/>
              <a:pPr/>
              <a:t>1/9/2019</a:t>
            </a:fld>
            <a:endParaRPr lang="en-US"/>
          </a:p>
        </p:txBody>
      </p:sp>
      <p:sp>
        <p:nvSpPr>
          <p:cNvPr id="6" name="Footer Placeholder 5"/>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7" name="Slide Number Placeholder 6"/>
          <p:cNvSpPr>
            <a:spLocks noGrp="1"/>
          </p:cNvSpPr>
          <p:nvPr>
            <p:ph type="sldNum" sz="quarter" idx="12"/>
          </p:nvPr>
        </p:nvSpPr>
        <p:spPr/>
        <p:txBody>
          <a:bodyPr/>
          <a:lstStyle>
            <a:lvl1pPr>
              <a:defRPr sz="900"/>
            </a:lvl1pPr>
          </a:lstStyle>
          <a:p>
            <a:fld id="{61BEB44E-35F5-43E4-8017-6EFB23B52261}" type="slidenum">
              <a:rPr lang="en-US"/>
              <a:pPr/>
              <a:t>‹#›</a:t>
            </a:fld>
            <a:endParaRPr lang="en-US"/>
          </a:p>
        </p:txBody>
      </p:sp>
    </p:spTree>
    <p:extLst>
      <p:ext uri="{BB962C8B-B14F-4D97-AF65-F5344CB8AC3E}">
        <p14:creationId xmlns:p14="http://schemas.microsoft.com/office/powerpoint/2010/main" val="2190664330"/>
      </p:ext>
    </p:extLst>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8853" y="304076"/>
            <a:ext cx="8229600" cy="85725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92D5ACA-399E-4571-8E48-F78BA88A7E5F}" type="datetime1">
              <a:rPr lang="en-US"/>
              <a:pPr/>
              <a:t>1/9/2019</a:t>
            </a:fld>
            <a:endParaRPr lang="en-US"/>
          </a:p>
        </p:txBody>
      </p:sp>
      <p:sp>
        <p:nvSpPr>
          <p:cNvPr id="8" name="Footer Placeholder 7"/>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9" name="Slide Number Placeholder 8"/>
          <p:cNvSpPr>
            <a:spLocks noGrp="1"/>
          </p:cNvSpPr>
          <p:nvPr>
            <p:ph type="sldNum" sz="quarter" idx="12"/>
          </p:nvPr>
        </p:nvSpPr>
        <p:spPr/>
        <p:txBody>
          <a:bodyPr/>
          <a:lstStyle>
            <a:lvl1pPr>
              <a:defRPr sz="900"/>
            </a:lvl1pPr>
          </a:lstStyle>
          <a:p>
            <a:fld id="{156ACED3-6CF1-4E41-908A-DD75FB2A9798}" type="slidenum">
              <a:rPr lang="en-US"/>
              <a:pPr/>
              <a:t>‹#›</a:t>
            </a:fld>
            <a:endParaRPr lang="en-US"/>
          </a:p>
        </p:txBody>
      </p:sp>
    </p:spTree>
    <p:extLst>
      <p:ext uri="{BB962C8B-B14F-4D97-AF65-F5344CB8AC3E}">
        <p14:creationId xmlns:p14="http://schemas.microsoft.com/office/powerpoint/2010/main" val="2898477634"/>
      </p:ext>
    </p:extLst>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9D28B53-5DCF-4908-9C1A-D0F2BEDA17B4}" type="datetime1">
              <a:rPr lang="en-US"/>
              <a:pPr/>
              <a:t>1/9/2019</a:t>
            </a:fld>
            <a:endParaRPr lang="en-US"/>
          </a:p>
        </p:txBody>
      </p:sp>
      <p:sp>
        <p:nvSpPr>
          <p:cNvPr id="4" name="Footer Placeholder 3"/>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5" name="Slide Number Placeholder 4"/>
          <p:cNvSpPr>
            <a:spLocks noGrp="1"/>
          </p:cNvSpPr>
          <p:nvPr>
            <p:ph type="sldNum" sz="quarter" idx="12"/>
          </p:nvPr>
        </p:nvSpPr>
        <p:spPr/>
        <p:txBody>
          <a:bodyPr/>
          <a:lstStyle>
            <a:lvl1pPr>
              <a:defRPr sz="900"/>
            </a:lvl1pPr>
          </a:lstStyle>
          <a:p>
            <a:fld id="{5323ED2D-BC20-4150-BCC4-7EF6A869D2EC}" type="slidenum">
              <a:rPr lang="en-US"/>
              <a:pPr/>
              <a:t>‹#›</a:t>
            </a:fld>
            <a:endParaRPr lang="en-US"/>
          </a:p>
        </p:txBody>
      </p:sp>
    </p:spTree>
    <p:extLst>
      <p:ext uri="{BB962C8B-B14F-4D97-AF65-F5344CB8AC3E}">
        <p14:creationId xmlns:p14="http://schemas.microsoft.com/office/powerpoint/2010/main" val="4263486625"/>
      </p:ext>
    </p:extLst>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5897676-5239-4A1D-82BF-569ECC2CA4C1}" type="datetime1">
              <a:rPr lang="en-US"/>
              <a:pPr/>
              <a:t>1/9/2019</a:t>
            </a:fld>
            <a:endParaRPr lang="en-US"/>
          </a:p>
        </p:txBody>
      </p:sp>
      <p:sp>
        <p:nvSpPr>
          <p:cNvPr id="3" name="Footer Placeholder 2"/>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4" name="Slide Number Placeholder 3"/>
          <p:cNvSpPr>
            <a:spLocks noGrp="1"/>
          </p:cNvSpPr>
          <p:nvPr>
            <p:ph type="sldNum" sz="quarter" idx="12"/>
          </p:nvPr>
        </p:nvSpPr>
        <p:spPr/>
        <p:txBody>
          <a:bodyPr/>
          <a:lstStyle>
            <a:lvl1pPr>
              <a:defRPr sz="900"/>
            </a:lvl1pPr>
          </a:lstStyle>
          <a:p>
            <a:fld id="{2E532377-E869-4339-83F7-CA0A789E7739}" type="slidenum">
              <a:rPr lang="en-US"/>
              <a:pPr/>
              <a:t>‹#›</a:t>
            </a:fld>
            <a:endParaRPr lang="en-US"/>
          </a:p>
        </p:txBody>
      </p:sp>
    </p:spTree>
    <p:extLst>
      <p:ext uri="{BB962C8B-B14F-4D97-AF65-F5344CB8AC3E}">
        <p14:creationId xmlns:p14="http://schemas.microsoft.com/office/powerpoint/2010/main" val="326205854"/>
      </p:ext>
    </p:extLst>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24706"/>
            <a:ext cx="3008313" cy="871538"/>
          </a:xfrm>
        </p:spPr>
        <p:txBody>
          <a:bodyPr anchor="b"/>
          <a:lstStyle>
            <a:lvl1pPr algn="l">
              <a:defRPr sz="2000" b="1">
                <a:solidFill>
                  <a:srgbClr val="7F7F7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624706"/>
            <a:ext cx="5111750" cy="39699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23044"/>
            <a:ext cx="3008313" cy="3071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8CB8CAD-64F2-4849-8ECB-FFA4EA77ED8C}" type="datetime1">
              <a:rPr lang="en-US"/>
              <a:pPr/>
              <a:t>1/9/2019</a:t>
            </a:fld>
            <a:endParaRPr lang="en-US"/>
          </a:p>
        </p:txBody>
      </p:sp>
      <p:sp>
        <p:nvSpPr>
          <p:cNvPr id="6" name="Footer Placeholder 5"/>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7" name="Slide Number Placeholder 6"/>
          <p:cNvSpPr>
            <a:spLocks noGrp="1"/>
          </p:cNvSpPr>
          <p:nvPr>
            <p:ph type="sldNum" sz="quarter" idx="12"/>
          </p:nvPr>
        </p:nvSpPr>
        <p:spPr/>
        <p:txBody>
          <a:bodyPr/>
          <a:lstStyle>
            <a:lvl1pPr>
              <a:defRPr sz="900"/>
            </a:lvl1pPr>
          </a:lstStyle>
          <a:p>
            <a:fld id="{06EF31CD-1F87-4355-A7CB-46F97F786E0E}" type="slidenum">
              <a:rPr lang="en-US"/>
              <a:pPr/>
              <a:t>‹#›</a:t>
            </a:fld>
            <a:endParaRPr lang="en-US"/>
          </a:p>
        </p:txBody>
      </p:sp>
    </p:spTree>
    <p:extLst>
      <p:ext uri="{BB962C8B-B14F-4D97-AF65-F5344CB8AC3E}">
        <p14:creationId xmlns:p14="http://schemas.microsoft.com/office/powerpoint/2010/main" val="2901737379"/>
      </p:ext>
    </p:extLst>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E8B511A-7488-4911-99E1-CE4C1EB78035}" type="datetime1">
              <a:rPr lang="en-US"/>
              <a:pPr/>
              <a:t>1/9/2019</a:t>
            </a:fld>
            <a:endParaRPr lang="en-US"/>
          </a:p>
        </p:txBody>
      </p:sp>
      <p:sp>
        <p:nvSpPr>
          <p:cNvPr id="6" name="Footer Placeholder 5"/>
          <p:cNvSpPr>
            <a:spLocks noGrp="1"/>
          </p:cNvSpPr>
          <p:nvPr>
            <p:ph type="ftr" sz="quarter" idx="11"/>
          </p:nvPr>
        </p:nvSpPr>
        <p:spPr/>
        <p:txBody>
          <a:bodyPr/>
          <a:lstStyle>
            <a:lvl1pPr>
              <a:defRPr sz="900"/>
            </a:lvl1pPr>
          </a:lstStyle>
          <a:p>
            <a:pPr>
              <a:defRPr/>
            </a:pPr>
            <a:r>
              <a:rPr lang="en-US"/>
              <a:t>www.ucps.k12.nc.us </a:t>
            </a:r>
            <a:endParaRPr lang="en-US" dirty="0"/>
          </a:p>
        </p:txBody>
      </p:sp>
      <p:sp>
        <p:nvSpPr>
          <p:cNvPr id="7" name="Slide Number Placeholder 6"/>
          <p:cNvSpPr>
            <a:spLocks noGrp="1"/>
          </p:cNvSpPr>
          <p:nvPr>
            <p:ph type="sldNum" sz="quarter" idx="12"/>
          </p:nvPr>
        </p:nvSpPr>
        <p:spPr/>
        <p:txBody>
          <a:bodyPr/>
          <a:lstStyle>
            <a:lvl1pPr>
              <a:defRPr sz="900"/>
            </a:lvl1pPr>
          </a:lstStyle>
          <a:p>
            <a:fld id="{57C10327-0180-4737-B10A-4A1CCB67EC83}" type="slidenum">
              <a:rPr lang="en-US"/>
              <a:pPr/>
              <a:t>‹#›</a:t>
            </a:fld>
            <a:endParaRPr lang="en-US"/>
          </a:p>
        </p:txBody>
      </p:sp>
    </p:spTree>
    <p:extLst>
      <p:ext uri="{BB962C8B-B14F-4D97-AF65-F5344CB8AC3E}">
        <p14:creationId xmlns:p14="http://schemas.microsoft.com/office/powerpoint/2010/main" val="2432453724"/>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p:cNvSpPr>
            <a:spLocks noChangeArrowheads="1"/>
          </p:cNvSpPr>
          <p:nvPr/>
        </p:nvSpPr>
        <p:spPr bwMode="auto">
          <a:xfrm>
            <a:off x="-36513" y="-46038"/>
            <a:ext cx="300038" cy="1208088"/>
          </a:xfrm>
          <a:prstGeom prst="rect">
            <a:avLst/>
          </a:prstGeom>
          <a:solidFill>
            <a:srgbClr val="BFBFBF"/>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Placeholder 1"/>
          <p:cNvSpPr>
            <a:spLocks noGrp="1"/>
          </p:cNvSpPr>
          <p:nvPr>
            <p:ph type="title"/>
          </p:nvPr>
        </p:nvSpPr>
        <p:spPr>
          <a:xfrm>
            <a:off x="479425" y="304800"/>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fld id="{875E1147-4FD8-4141-B0F7-70626C37F30C}" type="datetime1">
              <a:rPr lang="en-US"/>
              <a:pPr/>
              <a:t>1/9/2019</a:t>
            </a:fld>
            <a:endParaRPr lang="en-US"/>
          </a:p>
        </p:txBody>
      </p:sp>
      <p:sp>
        <p:nvSpPr>
          <p:cNvPr id="5" name="Footer Placeholder 4"/>
          <p:cNvSpPr>
            <a:spLocks noGrp="1"/>
          </p:cNvSpPr>
          <p:nvPr>
            <p:ph type="ftr" sz="quarter" idx="3"/>
          </p:nvPr>
        </p:nvSpPr>
        <p:spPr>
          <a:xfrm>
            <a:off x="5554663" y="4783138"/>
            <a:ext cx="2895600" cy="273050"/>
          </a:xfrm>
          <a:prstGeom prst="rect">
            <a:avLst/>
          </a:prstGeom>
        </p:spPr>
        <p:txBody>
          <a:bodyPr vert="horz" lIns="91440" tIns="45720" rIns="91440" bIns="45720" rtlCol="0" anchor="t" anchorCtr="0"/>
          <a:lstStyle>
            <a:lvl1pPr algn="r" fontAlgn="auto">
              <a:spcBef>
                <a:spcPts val="0"/>
              </a:spcBef>
              <a:spcAft>
                <a:spcPts val="0"/>
              </a:spcAft>
              <a:defRPr sz="900">
                <a:solidFill>
                  <a:schemeClr val="tx1">
                    <a:tint val="75000"/>
                  </a:schemeClr>
                </a:solidFill>
                <a:latin typeface="+mn-lt"/>
                <a:ea typeface="+mn-ea"/>
                <a:cs typeface="+mn-cs"/>
              </a:defRPr>
            </a:lvl1pPr>
          </a:lstStyle>
          <a:p>
            <a:pPr>
              <a:defRPr/>
            </a:pPr>
            <a:r>
              <a:rPr lang="en-US"/>
              <a:t>www.ucps.k12.nc.us</a:t>
            </a:r>
          </a:p>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100" b="1" i="1">
                <a:solidFill>
                  <a:srgbClr val="D9D9D9"/>
                </a:solidFill>
                <a:latin typeface="Arial Black" pitchFamily="34" charset="0"/>
              </a:defRPr>
            </a:lvl1pPr>
          </a:lstStyle>
          <a:p>
            <a:fld id="{536213C6-8500-4EC5-ACAB-D3974BAAE612}" type="slidenum">
              <a:rPr lang="en-US"/>
              <a:pPr/>
              <a:t>‹#›</a:t>
            </a:fld>
            <a:endParaRPr lang="en-US"/>
          </a:p>
        </p:txBody>
      </p:sp>
      <p:pic>
        <p:nvPicPr>
          <p:cNvPr id="1032" name="Picture 8" descr="UCPS_Logo_White_GIG_Tagline.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270750" y="42863"/>
            <a:ext cx="14573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247650" y="136525"/>
            <a:ext cx="9528175" cy="431800"/>
          </a:xfrm>
          <a:prstGeom prst="rect">
            <a:avLst/>
          </a:prstGeom>
          <a:solidFill>
            <a:srgbClr val="4F6228"/>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pic>
        <p:nvPicPr>
          <p:cNvPr id="1034" name="Picture 11" descr="UCPS_Logo_White_GIG_Tagline.eps"/>
          <p:cNvPicPr>
            <a:picLocks noChangeAspect="1"/>
          </p:cNvPicPr>
          <p:nvPr/>
        </p:nvPicPr>
        <p:blipFill>
          <a:blip r:embed="rId14">
            <a:extLst>
              <a:ext uri="{28A0092B-C50C-407E-A947-70E740481C1C}">
                <a14:useLocalDpi xmlns:a14="http://schemas.microsoft.com/office/drawing/2010/main" val="0"/>
              </a:ext>
            </a:extLst>
          </a:blip>
          <a:srcRect t="-26401" b="26401"/>
          <a:stretch>
            <a:fillRect/>
          </a:stretch>
        </p:blipFill>
        <p:spPr bwMode="auto">
          <a:xfrm>
            <a:off x="555625" y="114300"/>
            <a:ext cx="1195388"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6680200" y="4878388"/>
            <a:ext cx="71438"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6854825" y="4878388"/>
            <a:ext cx="73025"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7031038" y="4878388"/>
            <a:ext cx="73025"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7199313" y="4878388"/>
            <a:ext cx="71437"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a:spLocks noChangeArrowheads="1"/>
          </p:cNvSpPr>
          <p:nvPr/>
        </p:nvSpPr>
        <p:spPr bwMode="auto">
          <a:xfrm>
            <a:off x="-36513" y="4976813"/>
            <a:ext cx="9180513" cy="166687"/>
          </a:xfrm>
          <a:prstGeom prst="rect">
            <a:avLst/>
          </a:prstGeom>
          <a:solidFill>
            <a:srgbClr val="F7964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40" name="TextBox 2"/>
          <p:cNvSpPr txBox="1">
            <a:spLocks noChangeArrowheads="1"/>
          </p:cNvSpPr>
          <p:nvPr/>
        </p:nvSpPr>
        <p:spPr bwMode="auto">
          <a:xfrm>
            <a:off x="5661025" y="271463"/>
            <a:ext cx="3219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r>
              <a:rPr lang="en-US" sz="1000" dirty="0" smtClean="0">
                <a:solidFill>
                  <a:schemeClr val="bg1"/>
                </a:solidFill>
              </a:rPr>
              <a:t>Growing</a:t>
            </a:r>
            <a:r>
              <a:rPr lang="en-US" sz="1000" baseline="0" dirty="0" smtClean="0">
                <a:solidFill>
                  <a:schemeClr val="bg1"/>
                </a:solidFill>
              </a:rPr>
              <a:t> Possibilities.</a:t>
            </a:r>
            <a:endParaRPr lang="en-US" sz="1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ransition advClick="0" advTm="10000"/>
  <p:timing>
    <p:tnLst>
      <p:par>
        <p:cTn id="1" dur="indefinite" restart="never" nodeType="tmRoot"/>
      </p:par>
    </p:tnLst>
  </p:timing>
  <p:hf hdr="0" dt="0"/>
  <p:txStyles>
    <p:titleStyle>
      <a:lvl1pPr algn="l" defTabSz="457200" rtl="0" eaLnBrk="1" fontAlgn="base" hangingPunct="1">
        <a:spcBef>
          <a:spcPct val="0"/>
        </a:spcBef>
        <a:spcAft>
          <a:spcPct val="0"/>
        </a:spcAft>
        <a:defRPr sz="2000" kern="1200" cap="all">
          <a:solidFill>
            <a:srgbClr val="4F6228"/>
          </a:solidFill>
          <a:latin typeface="+mj-lt"/>
          <a:ea typeface="ＭＳ Ｐゴシック" charset="0"/>
          <a:cs typeface="ＭＳ Ｐゴシック" charset="0"/>
        </a:defRPr>
      </a:lvl1pPr>
      <a:lvl2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2pPr>
      <a:lvl3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3pPr>
      <a:lvl4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4pPr>
      <a:lvl5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5pPr>
      <a:lvl6pPr marL="4572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6pPr>
      <a:lvl7pPr marL="9144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7pPr>
      <a:lvl8pPr marL="13716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8pPr>
      <a:lvl9pPr marL="18288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b="1" kern="1200">
          <a:solidFill>
            <a:srgbClr val="7F7F7F"/>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rgbClr val="4F6228"/>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rgbClr val="4F6228"/>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1439955"/>
            <a:ext cx="6400800" cy="3349021"/>
          </a:xfrm>
        </p:spPr>
        <p:txBody>
          <a:bodyPr/>
          <a:lstStyle/>
          <a:p>
            <a:r>
              <a:rPr lang="en-US" altLang="en-US" dirty="0" smtClean="0">
                <a:solidFill>
                  <a:srgbClr val="4D7021"/>
                </a:solidFill>
              </a:rPr>
              <a:t>Board </a:t>
            </a:r>
            <a:r>
              <a:rPr lang="en-US" altLang="en-US" dirty="0">
                <a:solidFill>
                  <a:srgbClr val="4D7021"/>
                </a:solidFill>
              </a:rPr>
              <a:t>of Education</a:t>
            </a:r>
          </a:p>
          <a:p>
            <a:pPr algn="just"/>
            <a:endParaRPr lang="en-US" altLang="en-US" sz="2000" dirty="0" smtClean="0">
              <a:solidFill>
                <a:srgbClr val="4D7021"/>
              </a:solidFill>
            </a:endParaRPr>
          </a:p>
          <a:p>
            <a:pPr algn="just"/>
            <a:r>
              <a:rPr lang="en-US" altLang="en-US" sz="2000" dirty="0" smtClean="0">
                <a:solidFill>
                  <a:srgbClr val="4D7021"/>
                </a:solidFill>
              </a:rPr>
              <a:t>Theme: Support and develop UCPS Employees</a:t>
            </a:r>
          </a:p>
          <a:p>
            <a:pPr algn="just"/>
            <a:r>
              <a:rPr lang="en-US" altLang="en-US" sz="2000" dirty="0" smtClean="0">
                <a:solidFill>
                  <a:srgbClr val="4D7021"/>
                </a:solidFill>
              </a:rPr>
              <a:t>Strategic Initiative: 1a.Develop a 5-year recruitment and hiring plan to maintain a workforce of effective and qualified professionals</a:t>
            </a:r>
          </a:p>
          <a:p>
            <a:pPr algn="just"/>
            <a:endParaRPr lang="en-US" altLang="en-US" sz="2000" dirty="0" smtClean="0">
              <a:solidFill>
                <a:srgbClr val="4D7021"/>
              </a:solidFill>
            </a:endParaRPr>
          </a:p>
          <a:p>
            <a:pPr algn="just"/>
            <a:r>
              <a:rPr lang="en-US" altLang="en-US" sz="1800" dirty="0" smtClean="0">
                <a:solidFill>
                  <a:srgbClr val="4D7021"/>
                </a:solidFill>
              </a:rPr>
              <a:t>Executive </a:t>
            </a:r>
            <a:r>
              <a:rPr lang="en-US" altLang="en-US" sz="1800" dirty="0">
                <a:solidFill>
                  <a:srgbClr val="4D7021"/>
                </a:solidFill>
              </a:rPr>
              <a:t>Sponsor – </a:t>
            </a:r>
            <a:r>
              <a:rPr lang="en-US" altLang="en-US" sz="1800" dirty="0" smtClean="0">
                <a:solidFill>
                  <a:schemeClr val="tx1"/>
                </a:solidFill>
              </a:rPr>
              <a:t>Dr. Chris Barnes</a:t>
            </a:r>
            <a:endParaRPr lang="en-US" altLang="en-US" sz="1800" dirty="0">
              <a:solidFill>
                <a:schemeClr val="tx1"/>
              </a:solidFill>
            </a:endParaRPr>
          </a:p>
          <a:p>
            <a:pPr algn="just"/>
            <a:r>
              <a:rPr lang="en-US" altLang="en-US" sz="1800" dirty="0">
                <a:solidFill>
                  <a:srgbClr val="4D7021"/>
                </a:solidFill>
              </a:rPr>
              <a:t>Initiative Owner – </a:t>
            </a:r>
            <a:r>
              <a:rPr lang="en-US" altLang="en-US" sz="1800" dirty="0" smtClean="0">
                <a:solidFill>
                  <a:schemeClr val="tx1"/>
                </a:solidFill>
              </a:rPr>
              <a:t>Dr. Tom Bulla</a:t>
            </a:r>
            <a:endParaRPr lang="en-US" altLang="en-US" sz="1800" dirty="0">
              <a:solidFill>
                <a:schemeClr val="tx1"/>
              </a:solidFill>
            </a:endParaRPr>
          </a:p>
          <a:p>
            <a:endParaRPr lang="en-US" dirty="0">
              <a:solidFill>
                <a:schemeClr val="tx1"/>
              </a:solidFill>
            </a:endParaRPr>
          </a:p>
        </p:txBody>
      </p:sp>
      <p:sp>
        <p:nvSpPr>
          <p:cNvPr id="3" name="Title 2"/>
          <p:cNvSpPr>
            <a:spLocks noGrp="1"/>
          </p:cNvSpPr>
          <p:nvPr>
            <p:ph type="title"/>
          </p:nvPr>
        </p:nvSpPr>
        <p:spPr>
          <a:xfrm>
            <a:off x="478853" y="729464"/>
            <a:ext cx="8229600" cy="565079"/>
          </a:xfrm>
        </p:spPr>
        <p:txBody>
          <a:bodyPr>
            <a:noAutofit/>
          </a:bodyPr>
          <a:lstStyle/>
          <a:p>
            <a:r>
              <a:rPr lang="en-US" altLang="en-US" sz="3200" dirty="0">
                <a:solidFill>
                  <a:srgbClr val="4D7021"/>
                </a:solidFill>
              </a:rPr>
              <a:t>Strategic Plan Update</a:t>
            </a:r>
            <a:br>
              <a:rPr lang="en-US" altLang="en-US" sz="3200" dirty="0">
                <a:solidFill>
                  <a:srgbClr val="4D7021"/>
                </a:solidFill>
              </a:rPr>
            </a:br>
            <a:endParaRPr lang="en-US" sz="3200" dirty="0"/>
          </a:p>
        </p:txBody>
      </p:sp>
    </p:spTree>
    <p:extLst>
      <p:ext uri="{BB962C8B-B14F-4D97-AF65-F5344CB8AC3E}">
        <p14:creationId xmlns:p14="http://schemas.microsoft.com/office/powerpoint/2010/main" val="3717927208"/>
      </p:ext>
    </p:extLst>
  </p:cSld>
  <p:clrMapOvr>
    <a:masterClrMapping/>
  </p:clrMapOvr>
  <p:transition advClick="0" advTm="10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47443"/>
            <a:ext cx="8229600" cy="857250"/>
          </a:xfrm>
        </p:spPr>
        <p:txBody>
          <a:bodyPr>
            <a:normAutofit/>
          </a:bodyPr>
          <a:lstStyle/>
          <a:p>
            <a:r>
              <a:rPr lang="en-US" sz="3200" dirty="0"/>
              <a:t>TIMELINE</a:t>
            </a:r>
          </a:p>
        </p:txBody>
      </p:sp>
      <p:graphicFrame>
        <p:nvGraphicFramePr>
          <p:cNvPr id="6" name="Content Placeholder 5">
            <a:extLst>
              <a:ext uri="{FF2B5EF4-FFF2-40B4-BE49-F238E27FC236}">
                <a16:creationId xmlns:a16="http://schemas.microsoft.com/office/drawing/2014/main" id="{E91C66E3-9FD7-A442-A191-D97F46A67367}"/>
              </a:ext>
            </a:extLst>
          </p:cNvPr>
          <p:cNvGraphicFramePr>
            <a:graphicFrameLocks noGrp="1"/>
          </p:cNvGraphicFramePr>
          <p:nvPr>
            <p:ph idx="1"/>
            <p:extLst>
              <p:ext uri="{D42A27DB-BD31-4B8C-83A1-F6EECF244321}">
                <p14:modId xmlns:p14="http://schemas.microsoft.com/office/powerpoint/2010/main" val="4070700916"/>
              </p:ext>
            </p:extLst>
          </p:nvPr>
        </p:nvGraphicFramePr>
        <p:xfrm>
          <a:off x="457200" y="1240278"/>
          <a:ext cx="8229600" cy="3085241"/>
        </p:xfrm>
        <a:graphic>
          <a:graphicData uri="http://schemas.openxmlformats.org/drawingml/2006/table">
            <a:tbl>
              <a:tblPr firstRow="1" bandRow="1">
                <a:tableStyleId>{93296810-A885-4BE3-A3E7-6D5BEEA58F35}</a:tableStyleId>
              </a:tblPr>
              <a:tblGrid>
                <a:gridCol w="6741268">
                  <a:extLst>
                    <a:ext uri="{9D8B030D-6E8A-4147-A177-3AD203B41FA5}">
                      <a16:colId xmlns:a16="http://schemas.microsoft.com/office/drawing/2014/main" val="420985210"/>
                    </a:ext>
                  </a:extLst>
                </a:gridCol>
                <a:gridCol w="1488332">
                  <a:extLst>
                    <a:ext uri="{9D8B030D-6E8A-4147-A177-3AD203B41FA5}">
                      <a16:colId xmlns:a16="http://schemas.microsoft.com/office/drawing/2014/main" val="4266334337"/>
                    </a:ext>
                  </a:extLst>
                </a:gridCol>
              </a:tblGrid>
              <a:tr h="400251">
                <a:tc>
                  <a:txBody>
                    <a:bodyPr/>
                    <a:lstStyle/>
                    <a:p>
                      <a:r>
                        <a:rPr lang="en-US" dirty="0"/>
                        <a:t>Milestone Deliverable or Activity</a:t>
                      </a:r>
                    </a:p>
                  </a:txBody>
                  <a:tcPr/>
                </a:tc>
                <a:tc>
                  <a:txBody>
                    <a:bodyPr/>
                    <a:lstStyle/>
                    <a:p>
                      <a:r>
                        <a:rPr lang="en-US" dirty="0"/>
                        <a:t>Progress</a:t>
                      </a:r>
                    </a:p>
                  </a:txBody>
                  <a:tcPr/>
                </a:tc>
                <a:extLst>
                  <a:ext uri="{0D108BD9-81ED-4DB2-BD59-A6C34878D82A}">
                    <a16:rowId xmlns:a16="http://schemas.microsoft.com/office/drawing/2014/main" val="2611232523"/>
                  </a:ext>
                </a:extLst>
              </a:tr>
              <a:tr h="690845">
                <a:tc>
                  <a:txBody>
                    <a:bodyPr/>
                    <a:lstStyle/>
                    <a:p>
                      <a:r>
                        <a:rPr lang="en-US" b="0" dirty="0" smtClean="0">
                          <a:solidFill>
                            <a:schemeClr val="tx1"/>
                          </a:solidFill>
                        </a:rPr>
                        <a:t>Enhance Mentor Training Program</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743853061"/>
                  </a:ext>
                </a:extLst>
              </a:tr>
              <a:tr h="690845">
                <a:tc>
                  <a:txBody>
                    <a:bodyPr/>
                    <a:lstStyle/>
                    <a:p>
                      <a:r>
                        <a:rPr lang="en-US" b="0" dirty="0" smtClean="0">
                          <a:solidFill>
                            <a:schemeClr val="tx1"/>
                          </a:solidFill>
                        </a:rPr>
                        <a:t>Begin</a:t>
                      </a:r>
                      <a:r>
                        <a:rPr lang="en-US" b="0" baseline="0" dirty="0" smtClean="0">
                          <a:solidFill>
                            <a:schemeClr val="tx1"/>
                          </a:solidFill>
                        </a:rPr>
                        <a:t> </a:t>
                      </a:r>
                      <a:r>
                        <a:rPr lang="en-US" b="0" i="1" baseline="0" dirty="0" smtClean="0">
                          <a:solidFill>
                            <a:schemeClr val="tx1"/>
                          </a:solidFill>
                        </a:rPr>
                        <a:t>Hire Forward </a:t>
                      </a:r>
                      <a:r>
                        <a:rPr lang="en-US" b="0" i="0" baseline="0" dirty="0" smtClean="0">
                          <a:solidFill>
                            <a:schemeClr val="tx1"/>
                          </a:solidFill>
                        </a:rPr>
                        <a:t>Initiative</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918713758"/>
                  </a:ext>
                </a:extLst>
              </a:tr>
              <a:tr h="663220">
                <a:tc>
                  <a:txBody>
                    <a:bodyPr/>
                    <a:lstStyle/>
                    <a:p>
                      <a:r>
                        <a:rPr lang="en-US" b="0" dirty="0" smtClean="0">
                          <a:solidFill>
                            <a:schemeClr val="tx1"/>
                          </a:solidFill>
                        </a:rPr>
                        <a:t>Focus</a:t>
                      </a:r>
                      <a:r>
                        <a:rPr lang="en-US" b="0" baseline="0" dirty="0" smtClean="0">
                          <a:solidFill>
                            <a:schemeClr val="tx1"/>
                          </a:solidFill>
                        </a:rPr>
                        <a:t> development and support of Beginning Teachers (1s, 2s, 3s)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3252270224"/>
                  </a:ext>
                </a:extLst>
              </a:tr>
              <a:tr h="568425">
                <a:tc>
                  <a:txBody>
                    <a:bodyPr/>
                    <a:lstStyle/>
                    <a:p>
                      <a:r>
                        <a:rPr lang="en-US" sz="1800" b="0" kern="1200" dirty="0" smtClean="0">
                          <a:solidFill>
                            <a:schemeClr val="dk1"/>
                          </a:solidFill>
                          <a:effectLst/>
                          <a:latin typeface="+mn-lt"/>
                          <a:ea typeface="+mn-ea"/>
                          <a:cs typeface="+mn-cs"/>
                        </a:rPr>
                        <a:t>Create marketing</a:t>
                      </a:r>
                      <a:r>
                        <a:rPr lang="en-US" sz="1800" b="0" kern="1200" baseline="0" dirty="0" smtClean="0">
                          <a:solidFill>
                            <a:schemeClr val="dk1"/>
                          </a:solidFill>
                          <a:effectLst/>
                          <a:latin typeface="+mn-lt"/>
                          <a:ea typeface="+mn-ea"/>
                          <a:cs typeface="+mn-cs"/>
                        </a:rPr>
                        <a:t> plan to enhance communication with prospective applicants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a:xfrm>
            <a:off x="6553200" y="4577146"/>
            <a:ext cx="2133600" cy="274637"/>
          </a:xfrm>
        </p:spPr>
        <p:txBody>
          <a:bodyPr/>
          <a:lstStyle/>
          <a:p>
            <a:fld id="{CCAA5368-009B-447E-8D84-A3C3B5DA5F2D}" type="slidenum">
              <a:rPr lang="en-US" altLang="en-US" smtClean="0"/>
              <a:pPr/>
              <a:t>10</a:t>
            </a:fld>
            <a:endParaRPr lang="en-US" altLang="en-US" dirty="0"/>
          </a:p>
        </p:txBody>
      </p:sp>
      <p:sp>
        <p:nvSpPr>
          <p:cNvPr id="17" name="Oval 16">
            <a:extLst>
              <a:ext uri="{FF2B5EF4-FFF2-40B4-BE49-F238E27FC236}">
                <a16:creationId xmlns:a16="http://schemas.microsoft.com/office/drawing/2014/main" id="{49B06F6D-A84E-7047-93B0-EF1A029447E3}"/>
              </a:ext>
            </a:extLst>
          </p:cNvPr>
          <p:cNvSpPr/>
          <p:nvPr/>
        </p:nvSpPr>
        <p:spPr>
          <a:xfrm>
            <a:off x="7798809" y="1840535"/>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22D5F38-600D-4445-911C-646232850F8C}"/>
              </a:ext>
            </a:extLst>
          </p:cNvPr>
          <p:cNvSpPr/>
          <p:nvPr/>
        </p:nvSpPr>
        <p:spPr>
          <a:xfrm>
            <a:off x="7798809" y="3237772"/>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922C82E-E4FD-7B41-819F-65779DAABD10}"/>
              </a:ext>
            </a:extLst>
          </p:cNvPr>
          <p:cNvSpPr/>
          <p:nvPr/>
        </p:nvSpPr>
        <p:spPr>
          <a:xfrm>
            <a:off x="3358835" y="6455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CDDCD20D-55C7-984E-B64F-E16CEB90AE55}"/>
              </a:ext>
            </a:extLst>
          </p:cNvPr>
          <p:cNvSpPr txBox="1"/>
          <p:nvPr/>
        </p:nvSpPr>
        <p:spPr>
          <a:xfrm>
            <a:off x="3810754" y="616785"/>
            <a:ext cx="1321806" cy="338554"/>
          </a:xfrm>
          <a:prstGeom prst="rect">
            <a:avLst/>
          </a:prstGeom>
          <a:noFill/>
        </p:spPr>
        <p:txBody>
          <a:bodyPr wrap="square" rtlCol="0">
            <a:spAutoFit/>
          </a:bodyPr>
          <a:lstStyle/>
          <a:p>
            <a:r>
              <a:rPr lang="en-US" sz="1600" dirty="0"/>
              <a:t>Completed</a:t>
            </a:r>
            <a:endParaRPr lang="en-US" dirty="0"/>
          </a:p>
        </p:txBody>
      </p:sp>
      <p:sp>
        <p:nvSpPr>
          <p:cNvPr id="24" name="Oval 23">
            <a:extLst>
              <a:ext uri="{FF2B5EF4-FFF2-40B4-BE49-F238E27FC236}">
                <a16:creationId xmlns:a16="http://schemas.microsoft.com/office/drawing/2014/main" id="{39C3C81B-5913-3842-831C-018D93E41F18}"/>
              </a:ext>
            </a:extLst>
          </p:cNvPr>
          <p:cNvSpPr/>
          <p:nvPr/>
        </p:nvSpPr>
        <p:spPr>
          <a:xfrm>
            <a:off x="5285714" y="645509"/>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1E1FD54-7AF8-1C47-9EE1-ABEE72695185}"/>
              </a:ext>
            </a:extLst>
          </p:cNvPr>
          <p:cNvSpPr txBox="1"/>
          <p:nvPr/>
        </p:nvSpPr>
        <p:spPr>
          <a:xfrm>
            <a:off x="5684067" y="612288"/>
            <a:ext cx="1321806" cy="338554"/>
          </a:xfrm>
          <a:prstGeom prst="rect">
            <a:avLst/>
          </a:prstGeom>
          <a:noFill/>
        </p:spPr>
        <p:txBody>
          <a:bodyPr wrap="square" rtlCol="0">
            <a:spAutoFit/>
          </a:bodyPr>
          <a:lstStyle/>
          <a:p>
            <a:r>
              <a:rPr lang="en-US" sz="1600" dirty="0"/>
              <a:t>In progress</a:t>
            </a:r>
          </a:p>
        </p:txBody>
      </p:sp>
      <p:sp>
        <p:nvSpPr>
          <p:cNvPr id="26" name="Oval 25">
            <a:extLst>
              <a:ext uri="{FF2B5EF4-FFF2-40B4-BE49-F238E27FC236}">
                <a16:creationId xmlns:a16="http://schemas.microsoft.com/office/drawing/2014/main" id="{F41DDC12-2F3F-5D41-8940-37D94E32E164}"/>
              </a:ext>
            </a:extLst>
          </p:cNvPr>
          <p:cNvSpPr/>
          <p:nvPr/>
        </p:nvSpPr>
        <p:spPr>
          <a:xfrm>
            <a:off x="7200521" y="645509"/>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F82FCFB-4CCA-4045-A510-8A79CF240265}"/>
              </a:ext>
            </a:extLst>
          </p:cNvPr>
          <p:cNvSpPr txBox="1"/>
          <p:nvPr/>
        </p:nvSpPr>
        <p:spPr>
          <a:xfrm>
            <a:off x="7562803" y="612288"/>
            <a:ext cx="1528525" cy="338554"/>
          </a:xfrm>
          <a:prstGeom prst="rect">
            <a:avLst/>
          </a:prstGeom>
          <a:noFill/>
        </p:spPr>
        <p:txBody>
          <a:bodyPr wrap="square" rtlCol="0">
            <a:spAutoFit/>
          </a:bodyPr>
          <a:lstStyle/>
          <a:p>
            <a:r>
              <a:rPr lang="en-US" sz="1600" dirty="0"/>
              <a:t>Not yet started</a:t>
            </a:r>
            <a:endParaRPr lang="en-US" dirty="0"/>
          </a:p>
        </p:txBody>
      </p:sp>
      <p:sp>
        <p:nvSpPr>
          <p:cNvPr id="28" name="Oval 27">
            <a:extLst>
              <a:ext uri="{FF2B5EF4-FFF2-40B4-BE49-F238E27FC236}">
                <a16:creationId xmlns:a16="http://schemas.microsoft.com/office/drawing/2014/main" id="{B9439FB4-2038-9A43-B34A-A50AA3281387}"/>
              </a:ext>
            </a:extLst>
          </p:cNvPr>
          <p:cNvSpPr/>
          <p:nvPr/>
        </p:nvSpPr>
        <p:spPr>
          <a:xfrm>
            <a:off x="7798809" y="253267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9439FB4-2038-9A43-B34A-A50AA3281387}"/>
              </a:ext>
            </a:extLst>
          </p:cNvPr>
          <p:cNvSpPr/>
          <p:nvPr/>
        </p:nvSpPr>
        <p:spPr>
          <a:xfrm>
            <a:off x="7798801" y="387204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14085"/>
      </p:ext>
    </p:extLst>
  </p:cSld>
  <p:clrMapOvr>
    <a:masterClrMapping/>
  </p:clrMapOvr>
  <p:transition advClick="0"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04848"/>
            <a:ext cx="8229600" cy="757201"/>
          </a:xfrm>
        </p:spPr>
        <p:txBody>
          <a:bodyPr>
            <a:normAutofit/>
          </a:bodyPr>
          <a:lstStyle/>
          <a:p>
            <a:r>
              <a:rPr lang="en-US" sz="3200" dirty="0">
                <a:solidFill>
                  <a:schemeClr val="accent3">
                    <a:lumMod val="50000"/>
                  </a:schemeClr>
                </a:solidFill>
              </a:rPr>
              <a:t>CURRENT/DESIRED </a:t>
            </a:r>
            <a:r>
              <a:rPr lang="en-US" sz="3200" dirty="0" smtClean="0">
                <a:solidFill>
                  <a:schemeClr val="accent3">
                    <a:lumMod val="50000"/>
                  </a:schemeClr>
                </a:solidFill>
              </a:rPr>
              <a:t>STATE </a:t>
            </a:r>
            <a:r>
              <a:rPr lang="en-US" sz="1200" dirty="0" smtClean="0">
                <a:solidFill>
                  <a:srgbClr val="FF0000"/>
                </a:solidFill>
              </a:rPr>
              <a:t>from sec III</a:t>
            </a:r>
            <a:endParaRPr lang="en-US" sz="3200" dirty="0"/>
          </a:p>
        </p:txBody>
      </p:sp>
      <p:sp>
        <p:nvSpPr>
          <p:cNvPr id="3" name="Content Placeholder 2"/>
          <p:cNvSpPr>
            <a:spLocks noGrp="1"/>
          </p:cNvSpPr>
          <p:nvPr>
            <p:ph idx="1"/>
          </p:nvPr>
        </p:nvSpPr>
        <p:spPr/>
        <p:txBody>
          <a:bodyPr/>
          <a:lstStyle/>
          <a:p>
            <a:r>
              <a:rPr lang="en-US" sz="1800" dirty="0">
                <a:solidFill>
                  <a:schemeClr val="tx1"/>
                </a:solidFill>
              </a:rPr>
              <a:t>Currently, a variety of activities are utilized to support the recruitment efforts.  To attain prospective employees, recruitment efforts include participation in University Careers fairs, locally sponsored Career Fairs and outreach to local universities to increase awareness of student teachers. To retain employees, we have a mentor program that supports teachers new to the profession and new to Union County. In addition, professional development is offered to support teacher development. Targeted bonuses exist as well as some forms of employee recognition (UCPS TOY and UCPS Employee of the Month). </a:t>
            </a:r>
          </a:p>
          <a:p>
            <a:pPr marL="0" indent="0" algn="just">
              <a:buNone/>
            </a:pPr>
            <a:r>
              <a:rPr lang="en-US" sz="1800" i="1" dirty="0" smtClean="0">
                <a:solidFill>
                  <a:srgbClr val="FF0000"/>
                </a:solidFill>
              </a:rPr>
              <a:t> </a:t>
            </a:r>
            <a:endParaRPr lang="en-US" sz="1800" b="0" dirty="0">
              <a:solidFill>
                <a:srgbClr val="FF0000"/>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11</a:t>
            </a:fld>
            <a:endParaRPr lang="en-US" dirty="0"/>
          </a:p>
        </p:txBody>
      </p:sp>
    </p:spTree>
    <p:extLst>
      <p:ext uri="{BB962C8B-B14F-4D97-AF65-F5344CB8AC3E}">
        <p14:creationId xmlns:p14="http://schemas.microsoft.com/office/powerpoint/2010/main" val="2603994516"/>
      </p:ext>
    </p:extLst>
  </p:cSld>
  <p:clrMapOvr>
    <a:masterClrMapping/>
  </p:clrMapOvr>
  <p:transition advClick="0" advTm="10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582612"/>
            <a:ext cx="8229600" cy="857250"/>
          </a:xfrm>
        </p:spPr>
        <p:txBody>
          <a:bodyPr>
            <a:normAutofit/>
          </a:bodyPr>
          <a:lstStyle/>
          <a:p>
            <a:r>
              <a:rPr lang="en-US" altLang="en-US" sz="3200" dirty="0">
                <a:solidFill>
                  <a:srgbClr val="4D7021"/>
                </a:solidFill>
              </a:rPr>
              <a:t>Strategic </a:t>
            </a:r>
            <a:r>
              <a:rPr lang="en-US" altLang="en-US" sz="3200" dirty="0" smtClean="0">
                <a:solidFill>
                  <a:srgbClr val="4D7021"/>
                </a:solidFill>
              </a:rPr>
              <a:t>Theme</a:t>
            </a:r>
            <a:endParaRPr lang="en-US" sz="3200" dirty="0">
              <a:solidFill>
                <a:srgbClr val="FF0000"/>
              </a:solidFill>
            </a:endParaRPr>
          </a:p>
        </p:txBody>
      </p:sp>
      <p:sp>
        <p:nvSpPr>
          <p:cNvPr id="3" name="Content Placeholder 2"/>
          <p:cNvSpPr>
            <a:spLocks noGrp="1"/>
          </p:cNvSpPr>
          <p:nvPr>
            <p:ph idx="1"/>
          </p:nvPr>
        </p:nvSpPr>
        <p:spPr/>
        <p:txBody>
          <a:bodyPr/>
          <a:lstStyle/>
          <a:p>
            <a:pPr marL="0" indent="0">
              <a:buNone/>
            </a:pPr>
            <a:endParaRPr lang="en-US" b="0" dirty="0" smtClean="0"/>
          </a:p>
          <a:p>
            <a:pPr marL="0" indent="0" algn="just">
              <a:buNone/>
            </a:pPr>
            <a:r>
              <a:rPr lang="en-US" altLang="en-US" dirty="0" smtClean="0">
                <a:solidFill>
                  <a:schemeClr val="tx1"/>
                </a:solidFill>
              </a:rPr>
              <a:t>Support </a:t>
            </a:r>
            <a:r>
              <a:rPr lang="en-US" altLang="en-US" dirty="0">
                <a:solidFill>
                  <a:schemeClr val="tx1"/>
                </a:solidFill>
              </a:rPr>
              <a:t>and develop UCPS </a:t>
            </a:r>
            <a:r>
              <a:rPr lang="en-US" altLang="en-US" dirty="0" smtClean="0">
                <a:solidFill>
                  <a:schemeClr val="tx1"/>
                </a:solidFill>
              </a:rPr>
              <a:t>employees</a:t>
            </a:r>
            <a:endParaRPr lang="en-US" altLang="en-US" dirty="0">
              <a:solidFill>
                <a:schemeClr val="tx1"/>
              </a:solidFill>
            </a:endParaRPr>
          </a:p>
          <a:p>
            <a:endParaRPr lang="en-US" dirty="0"/>
          </a:p>
        </p:txBody>
      </p:sp>
      <p:sp>
        <p:nvSpPr>
          <p:cNvPr id="4" name="Footer Placeholder 3"/>
          <p:cNvSpPr>
            <a:spLocks noGrp="1"/>
          </p:cNvSpPr>
          <p:nvPr>
            <p:ph type="ftr" sz="quarter" idx="11"/>
          </p:nvPr>
        </p:nvSpPr>
        <p:spPr/>
        <p:txBody>
          <a:bodyPr/>
          <a:lstStyle/>
          <a:p>
            <a:pPr>
              <a:defRPr/>
            </a:pPr>
            <a:r>
              <a:rPr lang="en-US"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2</a:t>
            </a:fld>
            <a:endParaRPr lang="en-US"/>
          </a:p>
        </p:txBody>
      </p:sp>
    </p:spTree>
    <p:extLst>
      <p:ext uri="{BB962C8B-B14F-4D97-AF65-F5344CB8AC3E}">
        <p14:creationId xmlns:p14="http://schemas.microsoft.com/office/powerpoint/2010/main" val="2175549864"/>
      </p:ext>
    </p:extLst>
  </p:cSld>
  <p:clrMapOvr>
    <a:masterClrMapping/>
  </p:clrMapOvr>
  <p:transition advClick="0"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1011236"/>
            <a:ext cx="8229600" cy="150813"/>
          </a:xfrm>
        </p:spPr>
        <p:txBody>
          <a:bodyPr>
            <a:noAutofit/>
          </a:bodyPr>
          <a:lstStyle/>
          <a:p>
            <a:r>
              <a:rPr lang="en-US" sz="3200" dirty="0">
                <a:solidFill>
                  <a:schemeClr val="accent3">
                    <a:lumMod val="50000"/>
                  </a:schemeClr>
                </a:solidFill>
              </a:rPr>
              <a:t>Strategic Initiative </a:t>
            </a:r>
            <a:br>
              <a:rPr lang="en-US" sz="3200" dirty="0">
                <a:solidFill>
                  <a:schemeClr val="accent3">
                    <a:lumMod val="50000"/>
                  </a:schemeClr>
                </a:solidFill>
              </a:rPr>
            </a:br>
            <a:endParaRPr lang="en-US" sz="32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i="1" dirty="0" smtClean="0">
                <a:solidFill>
                  <a:schemeClr val="tx1"/>
                </a:solidFill>
              </a:rPr>
              <a:t>1a. Develop a five-year recruitment and hiring plan to maintain a workforce of effective and qualified professionals</a:t>
            </a:r>
            <a:endParaRPr lang="en-US" i="1" dirty="0">
              <a:solidFill>
                <a:schemeClr val="tx1"/>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3</a:t>
            </a:fld>
            <a:endParaRPr lang="en-US"/>
          </a:p>
        </p:txBody>
      </p:sp>
    </p:spTree>
    <p:extLst>
      <p:ext uri="{BB962C8B-B14F-4D97-AF65-F5344CB8AC3E}">
        <p14:creationId xmlns:p14="http://schemas.microsoft.com/office/powerpoint/2010/main" val="3078245739"/>
      </p:ext>
    </p:extLst>
  </p:cSld>
  <p:clrMapOvr>
    <a:masterClrMapping/>
  </p:clrMapOvr>
  <p:transition advClick="0"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8486"/>
            <a:ext cx="8229600" cy="857250"/>
          </a:xfrm>
        </p:spPr>
        <p:txBody>
          <a:bodyPr>
            <a:normAutofit/>
          </a:bodyPr>
          <a:lstStyle/>
          <a:p>
            <a:r>
              <a:rPr lang="en-US" sz="3200" dirty="0" smtClean="0">
                <a:solidFill>
                  <a:schemeClr val="accent3">
                    <a:lumMod val="50000"/>
                  </a:schemeClr>
                </a:solidFill>
              </a:rPr>
              <a:t>Previous STATE</a:t>
            </a:r>
            <a:endParaRPr lang="en-US" sz="3200" dirty="0"/>
          </a:p>
        </p:txBody>
      </p:sp>
      <p:sp>
        <p:nvSpPr>
          <p:cNvPr id="3" name="Content Placeholder 2"/>
          <p:cNvSpPr>
            <a:spLocks noGrp="1"/>
          </p:cNvSpPr>
          <p:nvPr>
            <p:ph sz="half" idx="1"/>
          </p:nvPr>
        </p:nvSpPr>
        <p:spPr/>
        <p:txBody>
          <a:bodyPr/>
          <a:lstStyle/>
          <a:p>
            <a:pPr algn="just"/>
            <a:endParaRPr lang="en-US" sz="1800" b="0" dirty="0" smtClean="0">
              <a:solidFill>
                <a:schemeClr val="tx1"/>
              </a:solidFill>
            </a:endParaRPr>
          </a:p>
          <a:p>
            <a:pPr marL="0" indent="0" algn="just">
              <a:buNone/>
            </a:pPr>
            <a:endParaRPr lang="en-US" sz="1800" b="0" dirty="0" smtClean="0">
              <a:solidFill>
                <a:schemeClr val="tx1"/>
              </a:solidFill>
            </a:endParaRPr>
          </a:p>
          <a:p>
            <a:pPr algn="just"/>
            <a:r>
              <a:rPr lang="en-US" sz="1800" b="0" dirty="0" smtClean="0">
                <a:solidFill>
                  <a:schemeClr val="tx1"/>
                </a:solidFill>
              </a:rPr>
              <a:t>Career Fairs</a:t>
            </a:r>
          </a:p>
          <a:p>
            <a:pPr algn="just"/>
            <a:r>
              <a:rPr lang="en-US" sz="1800" b="0" dirty="0" smtClean="0">
                <a:solidFill>
                  <a:schemeClr val="tx1"/>
                </a:solidFill>
              </a:rPr>
              <a:t>Mentor Programs</a:t>
            </a:r>
          </a:p>
          <a:p>
            <a:pPr algn="just"/>
            <a:r>
              <a:rPr lang="en-US" sz="1800" b="0" dirty="0" smtClean="0">
                <a:solidFill>
                  <a:schemeClr val="tx1"/>
                </a:solidFill>
              </a:rPr>
              <a:t>Professional Development</a:t>
            </a:r>
          </a:p>
          <a:p>
            <a:pPr algn="just"/>
            <a:r>
              <a:rPr lang="en-US" sz="1800" b="0" dirty="0" smtClean="0">
                <a:solidFill>
                  <a:schemeClr val="tx1"/>
                </a:solidFill>
              </a:rPr>
              <a:t>Targeted Bonuses </a:t>
            </a:r>
          </a:p>
          <a:p>
            <a:pPr algn="just"/>
            <a:r>
              <a:rPr lang="en-US" sz="1800" b="0" dirty="0" smtClean="0">
                <a:solidFill>
                  <a:schemeClr val="tx1"/>
                </a:solidFill>
              </a:rPr>
              <a:t>UCPS Teacher of the Year</a:t>
            </a:r>
          </a:p>
          <a:p>
            <a:pPr algn="just"/>
            <a:r>
              <a:rPr lang="en-US" sz="1800" b="0" dirty="0" smtClean="0">
                <a:solidFill>
                  <a:schemeClr val="tx1"/>
                </a:solidFill>
              </a:rPr>
              <a:t>UCPS Employee of the Month</a:t>
            </a:r>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4</a:t>
            </a:fld>
            <a:endParaRPr lang="en-US" dirty="0"/>
          </a:p>
        </p:txBody>
      </p:sp>
      <p:pic>
        <p:nvPicPr>
          <p:cNvPr id="8" name="Content Placeholder 7"/>
          <p:cNvPicPr>
            <a:picLocks noGrp="1" noChangeAspect="1"/>
          </p:cNvPicPr>
          <p:nvPr>
            <p:ph sz="half" idx="2"/>
          </p:nvPr>
        </p:nvPicPr>
        <p:blipFill>
          <a:blip r:embed="rId2"/>
          <a:stretch>
            <a:fillRect/>
          </a:stretch>
        </p:blipFill>
        <p:spPr>
          <a:xfrm>
            <a:off x="4648200" y="1532718"/>
            <a:ext cx="4038600" cy="2728939"/>
          </a:xfrm>
          <a:prstGeom prst="rect">
            <a:avLst/>
          </a:prstGeom>
        </p:spPr>
      </p:pic>
    </p:spTree>
    <p:extLst>
      <p:ext uri="{BB962C8B-B14F-4D97-AF65-F5344CB8AC3E}">
        <p14:creationId xmlns:p14="http://schemas.microsoft.com/office/powerpoint/2010/main" val="2252234396"/>
      </p:ext>
    </p:extLst>
  </p:cSld>
  <p:clrMapOvr>
    <a:masterClrMapping/>
  </p:clrMapOvr>
  <p:transition advClick="0" advTm="10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528110"/>
            <a:ext cx="8229600" cy="857250"/>
          </a:xfrm>
        </p:spPr>
        <p:txBody>
          <a:bodyPr>
            <a:normAutofit/>
          </a:bodyPr>
          <a:lstStyle/>
          <a:p>
            <a:r>
              <a:rPr lang="en-US" sz="3200" dirty="0" smtClean="0">
                <a:solidFill>
                  <a:schemeClr val="accent3">
                    <a:lumMod val="50000"/>
                  </a:schemeClr>
                </a:solidFill>
              </a:rPr>
              <a:t>Desired STATE</a:t>
            </a:r>
            <a:endParaRPr lang="en-US" sz="3200" dirty="0"/>
          </a:p>
        </p:txBody>
      </p:sp>
      <p:sp>
        <p:nvSpPr>
          <p:cNvPr id="3" name="Content Placeholder 2"/>
          <p:cNvSpPr>
            <a:spLocks noGrp="1"/>
          </p:cNvSpPr>
          <p:nvPr>
            <p:ph sz="half" idx="1"/>
          </p:nvPr>
        </p:nvSpPr>
        <p:spPr/>
        <p:txBody>
          <a:bodyPr/>
          <a:lstStyle/>
          <a:p>
            <a:pPr marL="0" indent="0" algn="ctr">
              <a:buNone/>
            </a:pPr>
            <a:endParaRPr lang="en-US" sz="1800" dirty="0" smtClean="0">
              <a:solidFill>
                <a:schemeClr val="tx1"/>
              </a:solidFill>
            </a:endParaRPr>
          </a:p>
          <a:p>
            <a:pPr marL="0" indent="0" algn="ctr">
              <a:buNone/>
            </a:pPr>
            <a:r>
              <a:rPr lang="en-US" sz="1800" dirty="0" smtClean="0">
                <a:solidFill>
                  <a:schemeClr val="tx1"/>
                </a:solidFill>
              </a:rPr>
              <a:t>5-Year Recruitment Plan</a:t>
            </a:r>
          </a:p>
          <a:p>
            <a:pPr algn="just"/>
            <a:r>
              <a:rPr lang="en-US" sz="1800" b="0" dirty="0" smtClean="0">
                <a:solidFill>
                  <a:schemeClr val="tx1"/>
                </a:solidFill>
              </a:rPr>
              <a:t>Career Fair Expansion</a:t>
            </a:r>
          </a:p>
          <a:p>
            <a:r>
              <a:rPr lang="en-US" sz="1800" b="0" dirty="0" smtClean="0">
                <a:solidFill>
                  <a:schemeClr val="tx1"/>
                </a:solidFill>
              </a:rPr>
              <a:t>Comprehensive Compensation Plan</a:t>
            </a:r>
          </a:p>
          <a:p>
            <a:pPr algn="just"/>
            <a:r>
              <a:rPr lang="en-US" sz="1800" b="0" dirty="0" smtClean="0">
                <a:solidFill>
                  <a:schemeClr val="tx1"/>
                </a:solidFill>
              </a:rPr>
              <a:t>University Partnership</a:t>
            </a:r>
          </a:p>
          <a:p>
            <a:pPr algn="just"/>
            <a:r>
              <a:rPr lang="en-US" sz="1800" b="0" dirty="0" smtClean="0">
                <a:solidFill>
                  <a:schemeClr val="tx1"/>
                </a:solidFill>
              </a:rPr>
              <a:t>Enhanced Targeted Bonuses</a:t>
            </a:r>
          </a:p>
          <a:p>
            <a:pPr algn="just"/>
            <a:r>
              <a:rPr lang="en-US" sz="1800" b="0" i="1" dirty="0" smtClean="0">
                <a:solidFill>
                  <a:schemeClr val="tx1"/>
                </a:solidFill>
              </a:rPr>
              <a:t>Hire Forward Initiative</a:t>
            </a:r>
          </a:p>
          <a:p>
            <a:pPr algn="just"/>
            <a:r>
              <a:rPr lang="en-US" sz="1800" b="0" dirty="0" smtClean="0">
                <a:solidFill>
                  <a:schemeClr val="tx1"/>
                </a:solidFill>
              </a:rPr>
              <a:t>UCPS Interview Protocol</a:t>
            </a:r>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5</a:t>
            </a:fld>
            <a:endParaRPr lang="en-US" dirty="0"/>
          </a:p>
        </p:txBody>
      </p:sp>
      <p:pic>
        <p:nvPicPr>
          <p:cNvPr id="7" name="Picture 6"/>
          <p:cNvPicPr>
            <a:picLocks noChangeAspect="1"/>
          </p:cNvPicPr>
          <p:nvPr/>
        </p:nvPicPr>
        <p:blipFill>
          <a:blip r:embed="rId2"/>
          <a:stretch>
            <a:fillRect/>
          </a:stretch>
        </p:blipFill>
        <p:spPr>
          <a:xfrm>
            <a:off x="4357899" y="1185863"/>
            <a:ext cx="3624603" cy="2794079"/>
          </a:xfrm>
          <a:prstGeom prst="rect">
            <a:avLst/>
          </a:prstGeom>
        </p:spPr>
      </p:pic>
    </p:spTree>
    <p:extLst>
      <p:ext uri="{BB962C8B-B14F-4D97-AF65-F5344CB8AC3E}">
        <p14:creationId xmlns:p14="http://schemas.microsoft.com/office/powerpoint/2010/main" val="3287336252"/>
      </p:ext>
    </p:extLst>
  </p:cSld>
  <p:clrMapOvr>
    <a:masterClrMapping/>
  </p:clrMapOvr>
  <p:transition advClick="0"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18808"/>
            <a:ext cx="8229600" cy="743241"/>
          </a:xfrm>
        </p:spPr>
        <p:txBody>
          <a:bodyPr>
            <a:normAutofit/>
          </a:bodyPr>
          <a:lstStyle/>
          <a:p>
            <a:r>
              <a:rPr lang="en-US" sz="3200" dirty="0"/>
              <a:t>PERFORMANCE </a:t>
            </a:r>
            <a:r>
              <a:rPr lang="en-US" sz="3200" dirty="0" smtClean="0"/>
              <a:t>INDICATORS </a:t>
            </a:r>
            <a:r>
              <a:rPr lang="en-US" sz="1100" dirty="0" smtClean="0">
                <a:solidFill>
                  <a:srgbClr val="FF0000"/>
                </a:solidFill>
              </a:rPr>
              <a:t>from sec. VIII</a:t>
            </a:r>
            <a:endParaRPr lang="en-US" sz="1100" dirty="0">
              <a:solidFill>
                <a:srgbClr val="FF0000"/>
              </a:solidFill>
            </a:endParaRPr>
          </a:p>
        </p:txBody>
      </p:sp>
      <p:pic>
        <p:nvPicPr>
          <p:cNvPr id="6" name="Content Placeholder 5"/>
          <p:cNvPicPr>
            <a:picLocks noGrp="1" noChangeAspect="1"/>
          </p:cNvPicPr>
          <p:nvPr>
            <p:ph idx="1"/>
          </p:nvPr>
        </p:nvPicPr>
        <p:blipFill>
          <a:blip r:embed="rId2"/>
          <a:stretch>
            <a:fillRect/>
          </a:stretch>
        </p:blipFill>
        <p:spPr>
          <a:xfrm>
            <a:off x="457200" y="1202499"/>
            <a:ext cx="8229600" cy="3389376"/>
          </a:xfrm>
          <a:prstGeom prst="rect">
            <a:avLst/>
          </a:prstGeom>
        </p:spPr>
      </p:pic>
      <p:sp>
        <p:nvSpPr>
          <p:cNvPr id="4" name="Footer Placeholder 3"/>
          <p:cNvSpPr>
            <a:spLocks noGrp="1"/>
          </p:cNvSpPr>
          <p:nvPr>
            <p:ph type="ftr" sz="quarter" idx="11"/>
          </p:nvPr>
        </p:nvSpPr>
        <p:spPr/>
        <p:txBody>
          <a:bodyPr/>
          <a:lstStyle/>
          <a:p>
            <a:pPr>
              <a:defRPr/>
            </a:pPr>
            <a:r>
              <a:rPr lang="en-US"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6</a:t>
            </a:fld>
            <a:endParaRPr lang="en-US"/>
          </a:p>
        </p:txBody>
      </p:sp>
      <p:sp>
        <p:nvSpPr>
          <p:cNvPr id="7" name="Content Placeholder 2"/>
          <p:cNvSpPr txBox="1">
            <a:spLocks/>
          </p:cNvSpPr>
          <p:nvPr/>
        </p:nvSpPr>
        <p:spPr bwMode="auto">
          <a:xfrm>
            <a:off x="457200" y="1273854"/>
            <a:ext cx="8229600" cy="338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pitchFamily="34" charset="0"/>
              <a:buChar char="•"/>
              <a:defRPr sz="3200" b="1" kern="1200">
                <a:solidFill>
                  <a:schemeClr val="bg1">
                    <a:lumMod val="50000"/>
                  </a:schemeClr>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rgbClr val="4F6228"/>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rgbClr val="4F6228"/>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i="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47790966"/>
              </p:ext>
            </p:extLst>
          </p:nvPr>
        </p:nvGraphicFramePr>
        <p:xfrm>
          <a:off x="1038386" y="1111755"/>
          <a:ext cx="7532177" cy="3795744"/>
        </p:xfrm>
        <a:graphic>
          <a:graphicData uri="http://schemas.openxmlformats.org/drawingml/2006/table">
            <a:tbl>
              <a:tblPr firstRow="1" firstCol="1" lastRow="1" lastCol="1" bandRow="1" bandCol="1">
                <a:tableStyleId>{5C22544A-7EE6-4342-B048-85BDC9FD1C3A}</a:tableStyleId>
              </a:tblPr>
              <a:tblGrid>
                <a:gridCol w="1946376">
                  <a:extLst>
                    <a:ext uri="{9D8B030D-6E8A-4147-A177-3AD203B41FA5}">
                      <a16:colId xmlns:a16="http://schemas.microsoft.com/office/drawing/2014/main" val="20000"/>
                    </a:ext>
                  </a:extLst>
                </a:gridCol>
                <a:gridCol w="2703213">
                  <a:extLst>
                    <a:ext uri="{9D8B030D-6E8A-4147-A177-3AD203B41FA5}">
                      <a16:colId xmlns:a16="http://schemas.microsoft.com/office/drawing/2014/main" val="20001"/>
                    </a:ext>
                  </a:extLst>
                </a:gridCol>
                <a:gridCol w="2882588">
                  <a:extLst>
                    <a:ext uri="{9D8B030D-6E8A-4147-A177-3AD203B41FA5}">
                      <a16:colId xmlns:a16="http://schemas.microsoft.com/office/drawing/2014/main" val="20002"/>
                    </a:ext>
                  </a:extLst>
                </a:gridCol>
              </a:tblGrid>
              <a:tr h="216338">
                <a:tc gridSpan="3">
                  <a:txBody>
                    <a:bodyPr/>
                    <a:lstStyle/>
                    <a:p>
                      <a:pPr marL="0" marR="0" algn="ctr">
                        <a:spcBef>
                          <a:spcPts val="0"/>
                        </a:spcBef>
                        <a:spcAft>
                          <a:spcPts val="0"/>
                        </a:spcAft>
                        <a:tabLst>
                          <a:tab pos="3886200" algn="l"/>
                        </a:tabLst>
                      </a:pPr>
                      <a:r>
                        <a:rPr lang="en-US" sz="1100" dirty="0">
                          <a:effectLst/>
                        </a:rPr>
                        <a:t>Year 1</a:t>
                      </a:r>
                      <a:endParaRPr lang="en-US" sz="11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32675">
                <a:tc>
                  <a:txBody>
                    <a:bodyPr/>
                    <a:lstStyle/>
                    <a:p>
                      <a:pPr marL="0" marR="0" algn="ctr">
                        <a:spcBef>
                          <a:spcPts val="0"/>
                        </a:spcBef>
                        <a:spcAft>
                          <a:spcPts val="0"/>
                        </a:spcAft>
                        <a:tabLst>
                          <a:tab pos="3886200" algn="l"/>
                        </a:tabLst>
                      </a:pPr>
                      <a:r>
                        <a:rPr lang="en-US" sz="1100" dirty="0">
                          <a:solidFill>
                            <a:schemeClr val="tx1"/>
                          </a:solidFill>
                          <a:effectLst/>
                        </a:rPr>
                        <a:t>Performance Indicator</a:t>
                      </a:r>
                      <a:endParaRPr lang="en-US" sz="11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1100">
                          <a:solidFill>
                            <a:schemeClr val="tx1"/>
                          </a:solidFill>
                          <a:effectLst/>
                        </a:rPr>
                        <a:t>Measurement Method</a:t>
                      </a:r>
                      <a:endParaRPr lang="en-US" sz="110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1100">
                          <a:solidFill>
                            <a:schemeClr val="tx1"/>
                          </a:solidFill>
                          <a:effectLst/>
                        </a:rPr>
                        <a:t>Targeted Achievement</a:t>
                      </a:r>
                      <a:endParaRPr lang="en-US" sz="110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90012">
                <a:tc>
                  <a:txBody>
                    <a:bodyPr/>
                    <a:lstStyle/>
                    <a:p>
                      <a:pPr marL="0" marR="0">
                        <a:spcBef>
                          <a:spcPts val="200"/>
                        </a:spcBef>
                        <a:spcAft>
                          <a:spcPts val="200"/>
                        </a:spcAft>
                      </a:pPr>
                      <a:r>
                        <a:rPr lang="en-US" sz="1000" spc="0" dirty="0">
                          <a:solidFill>
                            <a:schemeClr val="tx1"/>
                          </a:solidFill>
                          <a:effectLst/>
                        </a:rPr>
                        <a:t>Create 5 year recruitment and hiring plan</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5 year recruitment plan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Plan has measurable and articulated goals for recruitment and hiring</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90012">
                <a:tc>
                  <a:txBody>
                    <a:bodyPr/>
                    <a:lstStyle/>
                    <a:p>
                      <a:pPr marL="0" marR="0">
                        <a:spcBef>
                          <a:spcPts val="200"/>
                        </a:spcBef>
                        <a:spcAft>
                          <a:spcPts val="200"/>
                        </a:spcAft>
                      </a:pPr>
                      <a:r>
                        <a:rPr lang="en-US" sz="1000" spc="0" dirty="0">
                          <a:solidFill>
                            <a:schemeClr val="tx1"/>
                          </a:solidFill>
                          <a:effectLst/>
                        </a:rPr>
                        <a:t>Hire Compensation Specialist</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Market analysis from Compensation Specialist</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a:solidFill>
                            <a:schemeClr val="tx1"/>
                          </a:solidFill>
                          <a:effectLst/>
                        </a:rPr>
                        <a:t>Create salary schedules commensurate with applicable marketplace jobs</a:t>
                      </a:r>
                      <a:endParaRPr lang="en-US" sz="8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90012">
                <a:tc>
                  <a:txBody>
                    <a:bodyPr/>
                    <a:lstStyle/>
                    <a:p>
                      <a:pPr marL="0" marR="0">
                        <a:spcBef>
                          <a:spcPts val="200"/>
                        </a:spcBef>
                        <a:spcAft>
                          <a:spcPts val="200"/>
                        </a:spcAft>
                      </a:pPr>
                      <a:r>
                        <a:rPr lang="en-US" sz="1000" spc="0">
                          <a:solidFill>
                            <a:schemeClr val="tx1"/>
                          </a:solidFill>
                          <a:effectLst/>
                        </a:rPr>
                        <a:t>Participate in local, state and national job fairs</a:t>
                      </a:r>
                      <a:endParaRPr lang="en-US" sz="8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Determine number of f2f contacts and number of candidates interviewed, offered and hired.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1000" spc="0" dirty="0">
                          <a:solidFill>
                            <a:schemeClr val="tx1"/>
                          </a:solidFill>
                          <a:effectLst/>
                        </a:rPr>
                        <a:t>Reduce the number of posted vacancies in both certified and non-certified areas</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86683">
                <a:tc>
                  <a:txBody>
                    <a:bodyPr/>
                    <a:lstStyle/>
                    <a:p>
                      <a:pPr marL="0" marR="0">
                        <a:spcBef>
                          <a:spcPts val="200"/>
                        </a:spcBef>
                        <a:spcAft>
                          <a:spcPts val="200"/>
                        </a:spcAft>
                      </a:pPr>
                      <a:r>
                        <a:rPr lang="en-US" sz="1000" spc="0">
                          <a:solidFill>
                            <a:schemeClr val="tx1"/>
                          </a:solidFill>
                          <a:effectLst/>
                        </a:rPr>
                        <a:t>Plan, develop and initiate Teacher Assistant to Teacher program </a:t>
                      </a:r>
                      <a:endParaRPr lang="en-US" sz="8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Memorandum of Agreement with Universities to support programming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Assess the number of interested UCPS staff that participate in the offered programs.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90012">
                <a:tc>
                  <a:txBody>
                    <a:bodyPr/>
                    <a:lstStyle/>
                    <a:p>
                      <a:pPr marL="0" marR="0">
                        <a:spcBef>
                          <a:spcPts val="200"/>
                        </a:spcBef>
                        <a:spcAft>
                          <a:spcPts val="200"/>
                        </a:spcAft>
                      </a:pPr>
                      <a:r>
                        <a:rPr lang="en-US" sz="1000" spc="0">
                          <a:solidFill>
                            <a:schemeClr val="tx1"/>
                          </a:solidFill>
                          <a:effectLst/>
                        </a:rPr>
                        <a:t>Plan, develop and initiate the Teacher to Administrator Program</a:t>
                      </a:r>
                      <a:endParaRPr lang="en-US" sz="8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b="0" spc="0" dirty="0">
                          <a:solidFill>
                            <a:schemeClr val="tx1"/>
                          </a:solidFill>
                          <a:effectLst/>
                        </a:rPr>
                        <a:t>Memorandum of Agreement with Universities to support programming </a:t>
                      </a:r>
                      <a:endParaRPr lang="en-US" sz="8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1000" spc="0" dirty="0">
                          <a:solidFill>
                            <a:schemeClr val="tx1"/>
                          </a:solidFill>
                          <a:effectLst/>
                        </a:rPr>
                        <a:t>Assess the number of interested UCPS staff that participate in the offered programs.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69114633"/>
      </p:ext>
    </p:extLst>
  </p:cSld>
  <p:clrMapOvr>
    <a:masterClrMapping/>
  </p:clrMapOvr>
  <p:transition advClick="0" advTm="10000"/>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TIMELINE  </a:t>
            </a:r>
            <a:r>
              <a:rPr lang="en-US" sz="1400" dirty="0" smtClean="0">
                <a:solidFill>
                  <a:srgbClr val="FF0000"/>
                </a:solidFill>
              </a:rPr>
              <a:t>from VII</a:t>
            </a:r>
            <a:endParaRPr lang="en-US" sz="1400"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7</a:t>
            </a:fld>
            <a:endParaRPr lang="en-US"/>
          </a:p>
        </p:txBody>
      </p:sp>
      <p:graphicFrame>
        <p:nvGraphicFramePr>
          <p:cNvPr id="6" name="Table 5"/>
          <p:cNvGraphicFramePr>
            <a:graphicFrameLocks noGrp="1"/>
          </p:cNvGraphicFramePr>
          <p:nvPr>
            <p:extLst/>
          </p:nvPr>
        </p:nvGraphicFramePr>
        <p:xfrm>
          <a:off x="353147" y="927011"/>
          <a:ext cx="3846786" cy="4004214"/>
        </p:xfrm>
        <a:graphic>
          <a:graphicData uri="http://schemas.openxmlformats.org/drawingml/2006/table">
            <a:tbl>
              <a:tblPr firstRow="1" firstCol="1" lastRow="1" lastCol="1" bandRow="1" bandCol="1">
                <a:tableStyleId>{5C22544A-7EE6-4342-B048-85BDC9FD1C3A}</a:tableStyleId>
              </a:tblPr>
              <a:tblGrid>
                <a:gridCol w="337247">
                  <a:extLst>
                    <a:ext uri="{9D8B030D-6E8A-4147-A177-3AD203B41FA5}">
                      <a16:colId xmlns:a16="http://schemas.microsoft.com/office/drawing/2014/main" val="20000"/>
                    </a:ext>
                  </a:extLst>
                </a:gridCol>
                <a:gridCol w="1467567">
                  <a:extLst>
                    <a:ext uri="{9D8B030D-6E8A-4147-A177-3AD203B41FA5}">
                      <a16:colId xmlns:a16="http://schemas.microsoft.com/office/drawing/2014/main" val="20001"/>
                    </a:ext>
                  </a:extLst>
                </a:gridCol>
                <a:gridCol w="996869">
                  <a:extLst>
                    <a:ext uri="{9D8B030D-6E8A-4147-A177-3AD203B41FA5}">
                      <a16:colId xmlns:a16="http://schemas.microsoft.com/office/drawing/2014/main" val="20002"/>
                    </a:ext>
                  </a:extLst>
                </a:gridCol>
                <a:gridCol w="526571">
                  <a:extLst>
                    <a:ext uri="{9D8B030D-6E8A-4147-A177-3AD203B41FA5}">
                      <a16:colId xmlns:a16="http://schemas.microsoft.com/office/drawing/2014/main" val="20003"/>
                    </a:ext>
                  </a:extLst>
                </a:gridCol>
                <a:gridCol w="518532">
                  <a:extLst>
                    <a:ext uri="{9D8B030D-6E8A-4147-A177-3AD203B41FA5}">
                      <a16:colId xmlns:a16="http://schemas.microsoft.com/office/drawing/2014/main" val="20004"/>
                    </a:ext>
                  </a:extLst>
                </a:gridCol>
              </a:tblGrid>
              <a:tr h="591998">
                <a:tc>
                  <a:txBody>
                    <a:bodyPr/>
                    <a:lstStyle/>
                    <a:p>
                      <a:pPr marL="0" marR="0" algn="ctr">
                        <a:spcBef>
                          <a:spcPts val="0"/>
                        </a:spcBef>
                        <a:spcAft>
                          <a:spcPts val="0"/>
                        </a:spcAft>
                        <a:tabLst>
                          <a:tab pos="3886200" algn="l"/>
                        </a:tabLst>
                      </a:pPr>
                      <a:r>
                        <a:rPr lang="en-US" sz="600" dirty="0">
                          <a:solidFill>
                            <a:schemeClr val="tx1"/>
                          </a:solidFill>
                          <a:effectLst/>
                        </a:rPr>
                        <a:t>Action Item #</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Milestone Deliverable or Activity</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smtClean="0">
                          <a:solidFill>
                            <a:schemeClr val="tx1"/>
                          </a:solidFill>
                          <a:effectLst/>
                        </a:rPr>
                        <a:t> </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Proposed</a:t>
                      </a:r>
                    </a:p>
                    <a:p>
                      <a:pPr marL="0" marR="0" algn="ctr">
                        <a:spcBef>
                          <a:spcPts val="0"/>
                        </a:spcBef>
                        <a:spcAft>
                          <a:spcPts val="0"/>
                        </a:spcAft>
                        <a:tabLst>
                          <a:tab pos="3886200" algn="l"/>
                        </a:tabLst>
                      </a:pPr>
                      <a:r>
                        <a:rPr lang="en-US" sz="600" dirty="0">
                          <a:solidFill>
                            <a:schemeClr val="tx1"/>
                          </a:solidFill>
                          <a:effectLst/>
                        </a:rPr>
                        <a:t>Start Date</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Proposed</a:t>
                      </a:r>
                    </a:p>
                    <a:p>
                      <a:pPr marL="0" marR="0" algn="ctr">
                        <a:spcBef>
                          <a:spcPts val="0"/>
                        </a:spcBef>
                        <a:spcAft>
                          <a:spcPts val="0"/>
                        </a:spcAft>
                        <a:tabLst>
                          <a:tab pos="3886200" algn="l"/>
                        </a:tabLst>
                      </a:pPr>
                      <a:r>
                        <a:rPr lang="en-US" sz="600" dirty="0">
                          <a:solidFill>
                            <a:schemeClr val="tx1"/>
                          </a:solidFill>
                          <a:effectLst/>
                        </a:rPr>
                        <a:t>Due Date</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222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 Development of 5 year recruitment and hiring plan to maintain a workforce of effective and qualified professionals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Staff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a:solidFill>
                            <a:schemeClr val="tx1"/>
                          </a:solidFill>
                          <a:effectLst/>
                        </a:rPr>
                        <a:t>January, 2018</a:t>
                      </a:r>
                      <a:endParaRPr lang="en-US" sz="400" spc="-25">
                        <a:solidFill>
                          <a:schemeClr val="tx1"/>
                        </a:solidFill>
                        <a:effectLst/>
                      </a:endParaRPr>
                    </a:p>
                    <a:p>
                      <a:pPr marL="0" marR="0" algn="just">
                        <a:spcBef>
                          <a:spcPts val="200"/>
                        </a:spcBef>
                        <a:spcAft>
                          <a:spcPts val="200"/>
                        </a:spcAft>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09997">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Review current onboarding procedures and develop:</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 survival guide,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b) FAQ, and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c) enhanced Frontline Central services. Request input from recently hired UCPS staff.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a:solidFill>
                            <a:schemeClr val="tx1"/>
                          </a:solidFill>
                          <a:effectLst/>
                        </a:rPr>
                        <a:t>-UCPS Human Resources/Finance department for benefits and hiring</a:t>
                      </a:r>
                      <a:endParaRPr lang="en-US" sz="400" spc="-25">
                        <a:solidFill>
                          <a:schemeClr val="tx1"/>
                        </a:solidFill>
                        <a:effectLst/>
                      </a:endParaRPr>
                    </a:p>
                    <a:p>
                      <a:pPr marL="0" marR="0">
                        <a:spcBef>
                          <a:spcPts val="200"/>
                        </a:spcBef>
                        <a:spcAft>
                          <a:spcPts val="200"/>
                        </a:spcAft>
                      </a:pPr>
                      <a:r>
                        <a:rPr lang="en-US" sz="500" spc="0">
                          <a:solidFill>
                            <a:schemeClr val="tx1"/>
                          </a:solidFill>
                          <a:effectLst/>
                        </a:rPr>
                        <a:t>-Other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10/2017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January, 2018</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(Survival Guide)</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63332">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Enhance Mentor Training Program</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-Lead UCPS Mentors (stipend)</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-Possible mentor</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a:solidFill>
                            <a:schemeClr val="tx1"/>
                          </a:solidFill>
                          <a:effectLst/>
                        </a:rPr>
                        <a:t>11/2017</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986665">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Plan, Implement and Articulate Career Fairs for attaining the most highly qualified candidates</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-Hire Forward</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-Targeted Recruitment</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-Compensation Specialist</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-Administrative reps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-Auxiliary Services reps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 (Fall/Spring)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nvPr>
        </p:nvGraphicFramePr>
        <p:xfrm>
          <a:off x="4843168" y="765019"/>
          <a:ext cx="3998225" cy="3106990"/>
        </p:xfrm>
        <a:graphic>
          <a:graphicData uri="http://schemas.openxmlformats.org/drawingml/2006/table">
            <a:tbl>
              <a:tblPr firstRow="1" firstCol="1" lastRow="1" lastCol="1" bandRow="1" bandCol="1">
                <a:tableStyleId>{5C22544A-7EE6-4342-B048-85BDC9FD1C3A}</a:tableStyleId>
              </a:tblPr>
              <a:tblGrid>
                <a:gridCol w="348580">
                  <a:extLst>
                    <a:ext uri="{9D8B030D-6E8A-4147-A177-3AD203B41FA5}">
                      <a16:colId xmlns:a16="http://schemas.microsoft.com/office/drawing/2014/main" val="20000"/>
                    </a:ext>
                  </a:extLst>
                </a:gridCol>
                <a:gridCol w="1516887">
                  <a:extLst>
                    <a:ext uri="{9D8B030D-6E8A-4147-A177-3AD203B41FA5}">
                      <a16:colId xmlns:a16="http://schemas.microsoft.com/office/drawing/2014/main" val="20001"/>
                    </a:ext>
                  </a:extLst>
                </a:gridCol>
                <a:gridCol w="1030370">
                  <a:extLst>
                    <a:ext uri="{9D8B030D-6E8A-4147-A177-3AD203B41FA5}">
                      <a16:colId xmlns:a16="http://schemas.microsoft.com/office/drawing/2014/main" val="20002"/>
                    </a:ext>
                  </a:extLst>
                </a:gridCol>
                <a:gridCol w="544267">
                  <a:extLst>
                    <a:ext uri="{9D8B030D-6E8A-4147-A177-3AD203B41FA5}">
                      <a16:colId xmlns:a16="http://schemas.microsoft.com/office/drawing/2014/main" val="20003"/>
                    </a:ext>
                  </a:extLst>
                </a:gridCol>
                <a:gridCol w="558121">
                  <a:extLst>
                    <a:ext uri="{9D8B030D-6E8A-4147-A177-3AD203B41FA5}">
                      <a16:colId xmlns:a16="http://schemas.microsoft.com/office/drawing/2014/main" val="20004"/>
                    </a:ext>
                  </a:extLst>
                </a:gridCol>
              </a:tblGrid>
              <a:tr h="123849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Advancing degree program with university partnerships (Wingate/UNCC, etc.)</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-TA to T Program</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 to </a:t>
                      </a:r>
                      <a:r>
                        <a:rPr lang="en-US" sz="500" spc="0" dirty="0" err="1">
                          <a:solidFill>
                            <a:schemeClr val="tx1"/>
                          </a:solidFill>
                          <a:effectLst/>
                        </a:rPr>
                        <a:t>Admn</a:t>
                      </a:r>
                      <a:r>
                        <a:rPr lang="en-US" sz="500" spc="0" dirty="0">
                          <a:solidFill>
                            <a:schemeClr val="tx1"/>
                          </a:solidFill>
                          <a:effectLst/>
                        </a:rPr>
                        <a:t> Program</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-UCPS Teaching Fellows Program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-University contacts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-Identified UCPS Staff</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a:solidFill>
                            <a:schemeClr val="tx1"/>
                          </a:solidFill>
                          <a:effectLst/>
                        </a:rPr>
                        <a:t>11/2017</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75193">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Introduce new interview protocol- “Hire Forward” to screen applicants for principals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a:solidFill>
                            <a:schemeClr val="tx1"/>
                          </a:solidFill>
                          <a:effectLst/>
                        </a:rPr>
                        <a:t>-UCPS HR Staff</a:t>
                      </a:r>
                      <a:endParaRPr lang="en-US" sz="400" spc="-25">
                        <a:solidFill>
                          <a:schemeClr val="tx1"/>
                        </a:solidFill>
                        <a:effectLst/>
                      </a:endParaRPr>
                    </a:p>
                    <a:p>
                      <a:pPr marL="0" marR="0">
                        <a:spcBef>
                          <a:spcPts val="200"/>
                        </a:spcBef>
                        <a:spcAft>
                          <a:spcPts val="200"/>
                        </a:spcAft>
                      </a:pPr>
                      <a:r>
                        <a:rPr lang="en-US" sz="500" spc="0">
                          <a:solidFill>
                            <a:schemeClr val="tx1"/>
                          </a:solidFill>
                          <a:effectLst/>
                        </a:rPr>
                        <a:t>-Principals</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10/2017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7643">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Focus on development and support of BT 1s, 2s, and 3s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HR Staff</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-UCPS Teaching and Learning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a:solidFill>
                            <a:schemeClr val="tx1"/>
                          </a:solidFill>
                          <a:effectLst/>
                        </a:rPr>
                        <a:t>11/2017</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25662">
                <a:tc>
                  <a:txBody>
                    <a:bodyPr/>
                    <a:lstStyle/>
                    <a:p>
                      <a:pPr marL="342900" marR="0" lvl="0" indent="-342900" algn="just">
                        <a:spcBef>
                          <a:spcPts val="200"/>
                        </a:spcBef>
                        <a:spcAft>
                          <a:spcPts val="200"/>
                        </a:spcAft>
                        <a:buFont typeface="+mj-lt"/>
                        <a:buAutoNum type="arabicPeriod"/>
                      </a:pPr>
                      <a:r>
                        <a:rPr lang="en-US" sz="500" spc="0">
                          <a:solidFill>
                            <a:schemeClr val="tx1"/>
                          </a:solidFill>
                          <a:effectLst/>
                        </a:rPr>
                        <a:t> </a:t>
                      </a:r>
                      <a:endParaRPr lang="en-US" sz="400" spc="-25">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Create new employee marketing plan to utilize a variety of digital tools to enhance communication with prospective applicants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HR Staff</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-UCPS Communications Dept.</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1/2018</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97089562"/>
      </p:ext>
    </p:extLst>
  </p:cSld>
  <p:clrMapOvr>
    <a:masterClrMapping/>
  </p:clrMapOvr>
  <p:transition advClick="0" advTm="10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accent3">
                  <a:lumMod val="50000"/>
                </a:schemeClr>
              </a:solidFill>
            </a:endParaRPr>
          </a:p>
          <a:p>
            <a:pPr marL="0" indent="0">
              <a:buNone/>
            </a:pPr>
            <a:endParaRPr lang="en-US" dirty="0">
              <a:solidFill>
                <a:schemeClr val="accent3">
                  <a:lumMod val="50000"/>
                </a:schemeClr>
              </a:solidFill>
            </a:endParaRPr>
          </a:p>
          <a:p>
            <a:pPr marL="0" indent="0" algn="ctr">
              <a:buNone/>
            </a:pPr>
            <a:r>
              <a:rPr lang="en-US" dirty="0" smtClean="0">
                <a:solidFill>
                  <a:schemeClr val="accent3">
                    <a:lumMod val="50000"/>
                  </a:schemeClr>
                </a:solidFill>
              </a:rPr>
              <a:t>QUESTIONS</a:t>
            </a:r>
            <a:r>
              <a:rPr lang="en-US" dirty="0">
                <a:solidFill>
                  <a:schemeClr val="accent3">
                    <a:lumMod val="50000"/>
                  </a:schemeClr>
                </a:solidFill>
              </a:rPr>
              <a:t>?</a:t>
            </a:r>
          </a:p>
          <a:p>
            <a:endParaRPr lang="en-US" dirty="0"/>
          </a:p>
        </p:txBody>
      </p:sp>
      <p:sp>
        <p:nvSpPr>
          <p:cNvPr id="4" name="Footer Placeholder 3"/>
          <p:cNvSpPr>
            <a:spLocks noGrp="1"/>
          </p:cNvSpPr>
          <p:nvPr>
            <p:ph type="ftr" sz="quarter" idx="11"/>
          </p:nvPr>
        </p:nvSpPr>
        <p:spPr/>
        <p:txBody>
          <a:bodyPr/>
          <a:lstStyle/>
          <a:p>
            <a:pPr>
              <a:defRPr/>
            </a:pPr>
            <a:r>
              <a:rPr lang="en-US"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8</a:t>
            </a:fld>
            <a:endParaRPr lang="en-US"/>
          </a:p>
        </p:txBody>
      </p:sp>
    </p:spTree>
    <p:extLst>
      <p:ext uri="{BB962C8B-B14F-4D97-AF65-F5344CB8AC3E}">
        <p14:creationId xmlns:p14="http://schemas.microsoft.com/office/powerpoint/2010/main" val="327217990"/>
      </p:ext>
    </p:extLst>
  </p:cSld>
  <p:clrMapOvr>
    <a:masterClrMapping/>
  </p:clrMapOvr>
  <p:transition advClick="0" advTm="10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TIMELINE</a:t>
            </a:r>
          </a:p>
        </p:txBody>
      </p:sp>
      <p:graphicFrame>
        <p:nvGraphicFramePr>
          <p:cNvPr id="6" name="Content Placeholder 5">
            <a:extLst>
              <a:ext uri="{FF2B5EF4-FFF2-40B4-BE49-F238E27FC236}">
                <a16:creationId xmlns:a16="http://schemas.microsoft.com/office/drawing/2014/main" id="{E91C66E3-9FD7-A442-A191-D97F46A67367}"/>
              </a:ext>
            </a:extLst>
          </p:cNvPr>
          <p:cNvGraphicFramePr>
            <a:graphicFrameLocks noGrp="1"/>
          </p:cNvGraphicFramePr>
          <p:nvPr>
            <p:ph idx="1"/>
            <p:extLst>
              <p:ext uri="{D42A27DB-BD31-4B8C-83A1-F6EECF244321}">
                <p14:modId xmlns:p14="http://schemas.microsoft.com/office/powerpoint/2010/main" val="3406925983"/>
              </p:ext>
            </p:extLst>
          </p:nvPr>
        </p:nvGraphicFramePr>
        <p:xfrm>
          <a:off x="457200" y="1010033"/>
          <a:ext cx="8229600" cy="3704431"/>
        </p:xfrm>
        <a:graphic>
          <a:graphicData uri="http://schemas.openxmlformats.org/drawingml/2006/table">
            <a:tbl>
              <a:tblPr firstRow="1" bandRow="1">
                <a:tableStyleId>{93296810-A885-4BE3-A3E7-6D5BEEA58F35}</a:tableStyleId>
              </a:tblPr>
              <a:tblGrid>
                <a:gridCol w="6741268">
                  <a:extLst>
                    <a:ext uri="{9D8B030D-6E8A-4147-A177-3AD203B41FA5}">
                      <a16:colId xmlns:a16="http://schemas.microsoft.com/office/drawing/2014/main" val="420985210"/>
                    </a:ext>
                  </a:extLst>
                </a:gridCol>
                <a:gridCol w="1488332">
                  <a:extLst>
                    <a:ext uri="{9D8B030D-6E8A-4147-A177-3AD203B41FA5}">
                      <a16:colId xmlns:a16="http://schemas.microsoft.com/office/drawing/2014/main" val="4266334337"/>
                    </a:ext>
                  </a:extLst>
                </a:gridCol>
              </a:tblGrid>
              <a:tr h="400251">
                <a:tc>
                  <a:txBody>
                    <a:bodyPr/>
                    <a:lstStyle/>
                    <a:p>
                      <a:r>
                        <a:rPr lang="en-US" dirty="0"/>
                        <a:t>Milestone Deliverable or Activity</a:t>
                      </a:r>
                    </a:p>
                  </a:txBody>
                  <a:tcPr/>
                </a:tc>
                <a:tc>
                  <a:txBody>
                    <a:bodyPr/>
                    <a:lstStyle/>
                    <a:p>
                      <a:r>
                        <a:rPr lang="en-US" dirty="0"/>
                        <a:t>Progress</a:t>
                      </a:r>
                    </a:p>
                  </a:txBody>
                  <a:tcPr/>
                </a:tc>
                <a:extLst>
                  <a:ext uri="{0D108BD9-81ED-4DB2-BD59-A6C34878D82A}">
                    <a16:rowId xmlns:a16="http://schemas.microsoft.com/office/drawing/2014/main" val="2611232523"/>
                  </a:ext>
                </a:extLst>
              </a:tr>
              <a:tr h="690845">
                <a:tc>
                  <a:txBody>
                    <a:bodyPr/>
                    <a:lstStyle/>
                    <a:p>
                      <a:r>
                        <a:rPr lang="en-US" b="0" dirty="0" smtClean="0">
                          <a:solidFill>
                            <a:schemeClr val="tx1"/>
                          </a:solidFill>
                        </a:rPr>
                        <a:t>Create 5-year recruitment and hiring plan</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743853061"/>
                  </a:ext>
                </a:extLst>
              </a:tr>
              <a:tr h="690845">
                <a:tc>
                  <a:txBody>
                    <a:bodyPr/>
                    <a:lstStyle/>
                    <a:p>
                      <a:r>
                        <a:rPr lang="en-US" b="0" dirty="0" smtClean="0">
                          <a:solidFill>
                            <a:schemeClr val="tx1"/>
                          </a:solidFill>
                        </a:rPr>
                        <a:t>Hire Compensation Specialist</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918713758"/>
                  </a:ext>
                </a:extLst>
              </a:tr>
              <a:tr h="690845">
                <a:tc>
                  <a:txBody>
                    <a:bodyPr/>
                    <a:lstStyle/>
                    <a:p>
                      <a:r>
                        <a:rPr lang="en-US" b="0" dirty="0" smtClean="0">
                          <a:solidFill>
                            <a:schemeClr val="tx1"/>
                          </a:solidFill>
                        </a:rPr>
                        <a:t>Participate</a:t>
                      </a:r>
                      <a:r>
                        <a:rPr lang="en-US" b="0" baseline="0" dirty="0" smtClean="0">
                          <a:solidFill>
                            <a:schemeClr val="tx1"/>
                          </a:solidFill>
                        </a:rPr>
                        <a:t> in local, state and national job/career fairs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492507144"/>
                  </a:ext>
                </a:extLst>
              </a:tr>
              <a:tr h="663220">
                <a:tc>
                  <a:txBody>
                    <a:bodyPr/>
                    <a:lstStyle/>
                    <a:p>
                      <a:r>
                        <a:rPr lang="en-US" b="0" dirty="0" smtClean="0">
                          <a:solidFill>
                            <a:schemeClr val="tx1"/>
                          </a:solidFill>
                        </a:rPr>
                        <a:t>Plan,</a:t>
                      </a:r>
                      <a:r>
                        <a:rPr lang="en-US" b="0" baseline="0" dirty="0" smtClean="0">
                          <a:solidFill>
                            <a:schemeClr val="tx1"/>
                          </a:solidFill>
                        </a:rPr>
                        <a:t> develop and initiate Teacher Assistant to Teacher Program </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3252270224"/>
                  </a:ext>
                </a:extLst>
              </a:tr>
              <a:tr h="568425">
                <a:tc>
                  <a:txBody>
                    <a:bodyPr/>
                    <a:lstStyle/>
                    <a:p>
                      <a:r>
                        <a:rPr lang="en-US" sz="1800" b="0" kern="1200" dirty="0" smtClean="0">
                          <a:solidFill>
                            <a:schemeClr val="dk1"/>
                          </a:solidFill>
                          <a:effectLst/>
                          <a:latin typeface="+mn-lt"/>
                          <a:ea typeface="+mn-ea"/>
                          <a:cs typeface="+mn-cs"/>
                        </a:rPr>
                        <a:t>Plan, develop and initiate the Teacher to Administrator Program</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a:xfrm>
            <a:off x="6553200" y="4577146"/>
            <a:ext cx="2133600" cy="274637"/>
          </a:xfrm>
        </p:spPr>
        <p:txBody>
          <a:bodyPr/>
          <a:lstStyle/>
          <a:p>
            <a:fld id="{CCAA5368-009B-447E-8D84-A3C3B5DA5F2D}" type="slidenum">
              <a:rPr lang="en-US" altLang="en-US" smtClean="0"/>
              <a:pPr/>
              <a:t>9</a:t>
            </a:fld>
            <a:endParaRPr lang="en-US" altLang="en-US" dirty="0"/>
          </a:p>
        </p:txBody>
      </p:sp>
      <p:sp>
        <p:nvSpPr>
          <p:cNvPr id="17" name="Oval 16">
            <a:extLst>
              <a:ext uri="{FF2B5EF4-FFF2-40B4-BE49-F238E27FC236}">
                <a16:creationId xmlns:a16="http://schemas.microsoft.com/office/drawing/2014/main" id="{49B06F6D-A84E-7047-93B0-EF1A029447E3}"/>
              </a:ext>
            </a:extLst>
          </p:cNvPr>
          <p:cNvSpPr/>
          <p:nvPr/>
        </p:nvSpPr>
        <p:spPr>
          <a:xfrm>
            <a:off x="7798809" y="157455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871295CB-352A-B644-9131-4CF5B441F319}"/>
              </a:ext>
            </a:extLst>
          </p:cNvPr>
          <p:cNvSpPr/>
          <p:nvPr/>
        </p:nvSpPr>
        <p:spPr>
          <a:xfrm>
            <a:off x="7798802" y="2980212"/>
            <a:ext cx="298765" cy="295126"/>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22D5F38-600D-4445-911C-646232850F8C}"/>
              </a:ext>
            </a:extLst>
          </p:cNvPr>
          <p:cNvSpPr/>
          <p:nvPr/>
        </p:nvSpPr>
        <p:spPr>
          <a:xfrm>
            <a:off x="7798809" y="364558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922C82E-E4FD-7B41-819F-65779DAABD10}"/>
              </a:ext>
            </a:extLst>
          </p:cNvPr>
          <p:cNvSpPr/>
          <p:nvPr/>
        </p:nvSpPr>
        <p:spPr>
          <a:xfrm>
            <a:off x="3358835" y="6455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CDDCD20D-55C7-984E-B64F-E16CEB90AE55}"/>
              </a:ext>
            </a:extLst>
          </p:cNvPr>
          <p:cNvSpPr txBox="1"/>
          <p:nvPr/>
        </p:nvSpPr>
        <p:spPr>
          <a:xfrm>
            <a:off x="3810754" y="616785"/>
            <a:ext cx="1321806" cy="338554"/>
          </a:xfrm>
          <a:prstGeom prst="rect">
            <a:avLst/>
          </a:prstGeom>
          <a:noFill/>
        </p:spPr>
        <p:txBody>
          <a:bodyPr wrap="square" rtlCol="0">
            <a:spAutoFit/>
          </a:bodyPr>
          <a:lstStyle/>
          <a:p>
            <a:r>
              <a:rPr lang="en-US" sz="1600" dirty="0"/>
              <a:t>Completed</a:t>
            </a:r>
            <a:endParaRPr lang="en-US" dirty="0"/>
          </a:p>
        </p:txBody>
      </p:sp>
      <p:sp>
        <p:nvSpPr>
          <p:cNvPr id="24" name="Oval 23">
            <a:extLst>
              <a:ext uri="{FF2B5EF4-FFF2-40B4-BE49-F238E27FC236}">
                <a16:creationId xmlns:a16="http://schemas.microsoft.com/office/drawing/2014/main" id="{39C3C81B-5913-3842-831C-018D93E41F18}"/>
              </a:ext>
            </a:extLst>
          </p:cNvPr>
          <p:cNvSpPr/>
          <p:nvPr/>
        </p:nvSpPr>
        <p:spPr>
          <a:xfrm>
            <a:off x="5285714" y="645509"/>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1E1FD54-7AF8-1C47-9EE1-ABEE72695185}"/>
              </a:ext>
            </a:extLst>
          </p:cNvPr>
          <p:cNvSpPr txBox="1"/>
          <p:nvPr/>
        </p:nvSpPr>
        <p:spPr>
          <a:xfrm>
            <a:off x="5684067" y="612288"/>
            <a:ext cx="1321806" cy="338554"/>
          </a:xfrm>
          <a:prstGeom prst="rect">
            <a:avLst/>
          </a:prstGeom>
          <a:noFill/>
        </p:spPr>
        <p:txBody>
          <a:bodyPr wrap="square" rtlCol="0">
            <a:spAutoFit/>
          </a:bodyPr>
          <a:lstStyle/>
          <a:p>
            <a:r>
              <a:rPr lang="en-US" sz="1600" dirty="0"/>
              <a:t>In progress</a:t>
            </a:r>
          </a:p>
        </p:txBody>
      </p:sp>
      <p:sp>
        <p:nvSpPr>
          <p:cNvPr id="26" name="Oval 25">
            <a:extLst>
              <a:ext uri="{FF2B5EF4-FFF2-40B4-BE49-F238E27FC236}">
                <a16:creationId xmlns:a16="http://schemas.microsoft.com/office/drawing/2014/main" id="{F41DDC12-2F3F-5D41-8940-37D94E32E164}"/>
              </a:ext>
            </a:extLst>
          </p:cNvPr>
          <p:cNvSpPr/>
          <p:nvPr/>
        </p:nvSpPr>
        <p:spPr>
          <a:xfrm>
            <a:off x="7200521" y="645509"/>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F82FCFB-4CCA-4045-A510-8A79CF240265}"/>
              </a:ext>
            </a:extLst>
          </p:cNvPr>
          <p:cNvSpPr txBox="1"/>
          <p:nvPr/>
        </p:nvSpPr>
        <p:spPr>
          <a:xfrm>
            <a:off x="7562803" y="612288"/>
            <a:ext cx="1528525" cy="338554"/>
          </a:xfrm>
          <a:prstGeom prst="rect">
            <a:avLst/>
          </a:prstGeom>
          <a:noFill/>
        </p:spPr>
        <p:txBody>
          <a:bodyPr wrap="square" rtlCol="0">
            <a:spAutoFit/>
          </a:bodyPr>
          <a:lstStyle/>
          <a:p>
            <a:r>
              <a:rPr lang="en-US" sz="1600" dirty="0"/>
              <a:t>Not yet started</a:t>
            </a:r>
            <a:endParaRPr lang="en-US" dirty="0"/>
          </a:p>
        </p:txBody>
      </p:sp>
      <p:sp>
        <p:nvSpPr>
          <p:cNvPr id="28" name="Oval 27">
            <a:extLst>
              <a:ext uri="{FF2B5EF4-FFF2-40B4-BE49-F238E27FC236}">
                <a16:creationId xmlns:a16="http://schemas.microsoft.com/office/drawing/2014/main" id="{B9439FB4-2038-9A43-B34A-A50AA3281387}"/>
              </a:ext>
            </a:extLst>
          </p:cNvPr>
          <p:cNvSpPr/>
          <p:nvPr/>
        </p:nvSpPr>
        <p:spPr>
          <a:xfrm>
            <a:off x="7798808" y="2288077"/>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9439FB4-2038-9A43-B34A-A50AA3281387}"/>
              </a:ext>
            </a:extLst>
          </p:cNvPr>
          <p:cNvSpPr/>
          <p:nvPr/>
        </p:nvSpPr>
        <p:spPr>
          <a:xfrm>
            <a:off x="7798801" y="42600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3014875"/>
      </p:ext>
    </p:extLst>
  </p:cSld>
  <p:clrMapOvr>
    <a:masterClrMapping/>
  </p:clrMapOvr>
  <p:transition advClick="0" advTm="10000"/>
  <p:timing>
    <p:tnLst>
      <p:par>
        <p:cTn id="1" dur="indefinite" restart="never" nodeType="tmRoot"/>
      </p:par>
    </p:tnLst>
  </p:timing>
</p:sld>
</file>

<file path=ppt/theme/theme1.xml><?xml version="1.0" encoding="utf-8"?>
<a:theme xmlns:a="http://schemas.openxmlformats.org/drawingml/2006/main" name="UCPS PowerPoint Template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UCPS PowerPoint Template 2015</Template>
  <TotalTime>13758</TotalTime>
  <Words>749</Words>
  <Application>Microsoft Office PowerPoint</Application>
  <PresentationFormat>On-screen Show (16:9)</PresentationFormat>
  <Paragraphs>171</Paragraphs>
  <Slides>11</Slides>
  <Notes>2</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Arial Black</vt:lpstr>
      <vt:lpstr>Calibri</vt:lpstr>
      <vt:lpstr>Garamond</vt:lpstr>
      <vt:lpstr>Times New Roman</vt:lpstr>
      <vt:lpstr>UCPS PowerPoint Template 2015</vt:lpstr>
      <vt:lpstr>Strategic Plan Update </vt:lpstr>
      <vt:lpstr>Strategic Theme</vt:lpstr>
      <vt:lpstr>Strategic Initiative  </vt:lpstr>
      <vt:lpstr>Previous STATE</vt:lpstr>
      <vt:lpstr>Desired STATE</vt:lpstr>
      <vt:lpstr>PERFORMANCE INDICATORS from sec. VIII</vt:lpstr>
      <vt:lpstr>TIMELINE  from VII</vt:lpstr>
      <vt:lpstr>PowerPoint Presentation</vt:lpstr>
      <vt:lpstr>TIMELINE</vt:lpstr>
      <vt:lpstr>TIMELINE</vt:lpstr>
      <vt:lpstr>CURRENT/DESIRED STATE from sec III</vt:lpstr>
    </vt:vector>
  </TitlesOfParts>
  <Company>Union County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UCPS Website Focus Group  June 3, 2015</dc:title>
  <dc:creator>Tahira Stalberte</dc:creator>
  <cp:lastModifiedBy>Michele Morris</cp:lastModifiedBy>
  <cp:revision>35</cp:revision>
  <cp:lastPrinted>2018-02-26T13:01:43Z</cp:lastPrinted>
  <dcterms:created xsi:type="dcterms:W3CDTF">2015-06-02T13:19:10Z</dcterms:created>
  <dcterms:modified xsi:type="dcterms:W3CDTF">2019-01-09T21:07:51Z</dcterms:modified>
</cp:coreProperties>
</file>